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543" r:id="rId2"/>
    <p:sldId id="544" r:id="rId3"/>
    <p:sldId id="340" r:id="rId4"/>
    <p:sldId id="277" r:id="rId5"/>
    <p:sldId id="353" r:id="rId6"/>
    <p:sldId id="356" r:id="rId7"/>
    <p:sldId id="342" r:id="rId8"/>
    <p:sldId id="276" r:id="rId9"/>
    <p:sldId id="354" r:id="rId10"/>
    <p:sldId id="358" r:id="rId11"/>
    <p:sldId id="343" r:id="rId12"/>
    <p:sldId id="275" r:id="rId13"/>
    <p:sldId id="355" r:id="rId14"/>
    <p:sldId id="345" r:id="rId15"/>
    <p:sldId id="274" r:id="rId16"/>
    <p:sldId id="359" r:id="rId17"/>
    <p:sldId id="344" r:id="rId18"/>
    <p:sldId id="273" r:id="rId19"/>
    <p:sldId id="360" r:id="rId20"/>
    <p:sldId id="346" r:id="rId21"/>
    <p:sldId id="272" r:id="rId22"/>
    <p:sldId id="361" r:id="rId23"/>
    <p:sldId id="348" r:id="rId24"/>
    <p:sldId id="271" r:id="rId25"/>
    <p:sldId id="362" r:id="rId26"/>
    <p:sldId id="347" r:id="rId27"/>
    <p:sldId id="270" r:id="rId28"/>
    <p:sldId id="363" r:id="rId29"/>
    <p:sldId id="349" r:id="rId30"/>
    <p:sldId id="269" r:id="rId31"/>
    <p:sldId id="364" r:id="rId32"/>
    <p:sldId id="350" r:id="rId33"/>
    <p:sldId id="268" r:id="rId34"/>
    <p:sldId id="365" r:id="rId35"/>
    <p:sldId id="366" r:id="rId36"/>
    <p:sldId id="351" r:id="rId37"/>
    <p:sldId id="267" r:id="rId38"/>
    <p:sldId id="367" r:id="rId39"/>
    <p:sldId id="368" r:id="rId40"/>
    <p:sldId id="357" r:id="rId41"/>
    <p:sldId id="266" r:id="rId42"/>
    <p:sldId id="369" r:id="rId43"/>
    <p:sldId id="370" r:id="rId44"/>
    <p:sldId id="265" r:id="rId45"/>
    <p:sldId id="371" r:id="rId46"/>
    <p:sldId id="372" r:id="rId47"/>
    <p:sldId id="373" r:id="rId48"/>
    <p:sldId id="264" r:id="rId49"/>
    <p:sldId id="374" r:id="rId50"/>
    <p:sldId id="375" r:id="rId51"/>
    <p:sldId id="376" r:id="rId52"/>
    <p:sldId id="263" r:id="rId53"/>
    <p:sldId id="377" r:id="rId54"/>
    <p:sldId id="378" r:id="rId55"/>
    <p:sldId id="262" r:id="rId56"/>
    <p:sldId id="382" r:id="rId57"/>
    <p:sldId id="261" r:id="rId58"/>
    <p:sldId id="383" r:id="rId59"/>
    <p:sldId id="384" r:id="rId60"/>
    <p:sldId id="260" r:id="rId61"/>
    <p:sldId id="385" r:id="rId62"/>
    <p:sldId id="386" r:id="rId63"/>
    <p:sldId id="259" r:id="rId64"/>
    <p:sldId id="387" r:id="rId65"/>
    <p:sldId id="388" r:id="rId66"/>
    <p:sldId id="389" r:id="rId67"/>
    <p:sldId id="258" r:id="rId68"/>
    <p:sldId id="393" r:id="rId69"/>
    <p:sldId id="257" r:id="rId70"/>
    <p:sldId id="394" r:id="rId71"/>
    <p:sldId id="395" r:id="rId72"/>
    <p:sldId id="396" r:id="rId73"/>
    <p:sldId id="256" r:id="rId74"/>
    <p:sldId id="397" r:id="rId75"/>
    <p:sldId id="398" r:id="rId76"/>
    <p:sldId id="399" r:id="rId77"/>
    <p:sldId id="296" r:id="rId78"/>
    <p:sldId id="400" r:id="rId79"/>
    <p:sldId id="401" r:id="rId80"/>
    <p:sldId id="402" r:id="rId81"/>
    <p:sldId id="295" r:id="rId82"/>
    <p:sldId id="403" r:id="rId83"/>
    <p:sldId id="404" r:id="rId84"/>
    <p:sldId id="405" r:id="rId85"/>
    <p:sldId id="294" r:id="rId86"/>
    <p:sldId id="406" r:id="rId87"/>
    <p:sldId id="407" r:id="rId88"/>
    <p:sldId id="408" r:id="rId89"/>
    <p:sldId id="293" r:id="rId90"/>
    <p:sldId id="409" r:id="rId91"/>
    <p:sldId id="410" r:id="rId92"/>
    <p:sldId id="292" r:id="rId93"/>
    <p:sldId id="411" r:id="rId94"/>
    <p:sldId id="412" r:id="rId95"/>
    <p:sldId id="413" r:id="rId96"/>
    <p:sldId id="291" r:id="rId97"/>
    <p:sldId id="415" r:id="rId98"/>
    <p:sldId id="416" r:id="rId99"/>
    <p:sldId id="290" r:id="rId100"/>
    <p:sldId id="417" r:id="rId101"/>
    <p:sldId id="418" r:id="rId102"/>
    <p:sldId id="419" r:id="rId103"/>
    <p:sldId id="289" r:id="rId104"/>
    <p:sldId id="426" r:id="rId105"/>
    <p:sldId id="420" r:id="rId106"/>
    <p:sldId id="287" r:id="rId107"/>
    <p:sldId id="421" r:id="rId108"/>
    <p:sldId id="422" r:id="rId109"/>
    <p:sldId id="423" r:id="rId110"/>
    <p:sldId id="288" r:id="rId111"/>
    <p:sldId id="424" r:id="rId112"/>
    <p:sldId id="425" r:id="rId113"/>
    <p:sldId id="427" r:id="rId114"/>
    <p:sldId id="286" r:id="rId115"/>
    <p:sldId id="428" r:id="rId116"/>
    <p:sldId id="429" r:id="rId117"/>
    <p:sldId id="430" r:id="rId118"/>
    <p:sldId id="285" r:id="rId119"/>
    <p:sldId id="431" r:id="rId120"/>
    <p:sldId id="284" r:id="rId121"/>
    <p:sldId id="432" r:id="rId122"/>
    <p:sldId id="338" r:id="rId123"/>
    <p:sldId id="433" r:id="rId124"/>
    <p:sldId id="434" r:id="rId125"/>
    <p:sldId id="283" r:id="rId126"/>
    <p:sldId id="435" r:id="rId127"/>
    <p:sldId id="436" r:id="rId128"/>
    <p:sldId id="437" r:id="rId129"/>
    <p:sldId id="282" r:id="rId130"/>
    <p:sldId id="438" r:id="rId131"/>
    <p:sldId id="439" r:id="rId132"/>
    <p:sldId id="281" r:id="rId133"/>
    <p:sldId id="440" r:id="rId134"/>
    <p:sldId id="441" r:id="rId135"/>
    <p:sldId id="442" r:id="rId136"/>
    <p:sldId id="279" r:id="rId137"/>
    <p:sldId id="443" r:id="rId138"/>
    <p:sldId id="444" r:id="rId139"/>
    <p:sldId id="445" r:id="rId140"/>
    <p:sldId id="278" r:id="rId141"/>
    <p:sldId id="446" r:id="rId142"/>
    <p:sldId id="447" r:id="rId143"/>
    <p:sldId id="280" r:id="rId144"/>
    <p:sldId id="448" r:id="rId145"/>
    <p:sldId id="297" r:id="rId146"/>
    <p:sldId id="449" r:id="rId147"/>
    <p:sldId id="298" r:id="rId148"/>
    <p:sldId id="450" r:id="rId149"/>
    <p:sldId id="451" r:id="rId150"/>
    <p:sldId id="299" r:id="rId151"/>
    <p:sldId id="452" r:id="rId152"/>
    <p:sldId id="301" r:id="rId153"/>
    <p:sldId id="453" r:id="rId154"/>
    <p:sldId id="302" r:id="rId155"/>
    <p:sldId id="454" r:id="rId156"/>
    <p:sldId id="455" r:id="rId157"/>
    <p:sldId id="456" r:id="rId158"/>
    <p:sldId id="303" r:id="rId159"/>
    <p:sldId id="457" r:id="rId160"/>
    <p:sldId id="458" r:id="rId161"/>
    <p:sldId id="459" r:id="rId162"/>
    <p:sldId id="304" r:id="rId163"/>
    <p:sldId id="460" r:id="rId164"/>
    <p:sldId id="461" r:id="rId165"/>
    <p:sldId id="305" r:id="rId166"/>
    <p:sldId id="462" r:id="rId167"/>
    <p:sldId id="463" r:id="rId168"/>
    <p:sldId id="306" r:id="rId169"/>
    <p:sldId id="464" r:id="rId170"/>
    <p:sldId id="465" r:id="rId171"/>
    <p:sldId id="466" r:id="rId172"/>
    <p:sldId id="307" r:id="rId173"/>
    <p:sldId id="467" r:id="rId174"/>
    <p:sldId id="468" r:id="rId175"/>
    <p:sldId id="469" r:id="rId176"/>
    <p:sldId id="308" r:id="rId177"/>
    <p:sldId id="470" r:id="rId178"/>
    <p:sldId id="471" r:id="rId179"/>
    <p:sldId id="472" r:id="rId180"/>
    <p:sldId id="309" r:id="rId181"/>
    <p:sldId id="473" r:id="rId182"/>
    <p:sldId id="474" r:id="rId183"/>
    <p:sldId id="475" r:id="rId184"/>
    <p:sldId id="310" r:id="rId185"/>
    <p:sldId id="476" r:id="rId186"/>
    <p:sldId id="477" r:id="rId187"/>
    <p:sldId id="311" r:id="rId188"/>
    <p:sldId id="478" r:id="rId189"/>
    <p:sldId id="479" r:id="rId190"/>
    <p:sldId id="480" r:id="rId191"/>
    <p:sldId id="312" r:id="rId192"/>
    <p:sldId id="481" r:id="rId193"/>
    <p:sldId id="313" r:id="rId194"/>
    <p:sldId id="482" r:id="rId195"/>
    <p:sldId id="483" r:id="rId196"/>
    <p:sldId id="484" r:id="rId197"/>
    <p:sldId id="314" r:id="rId198"/>
    <p:sldId id="485" r:id="rId199"/>
    <p:sldId id="486" r:id="rId200"/>
    <p:sldId id="315" r:id="rId201"/>
    <p:sldId id="487" r:id="rId202"/>
    <p:sldId id="488" r:id="rId203"/>
    <p:sldId id="489" r:id="rId204"/>
    <p:sldId id="316" r:id="rId205"/>
    <p:sldId id="490" r:id="rId206"/>
    <p:sldId id="491" r:id="rId207"/>
    <p:sldId id="492" r:id="rId208"/>
    <p:sldId id="319" r:id="rId209"/>
    <p:sldId id="493" r:id="rId210"/>
    <p:sldId id="494" r:id="rId211"/>
    <p:sldId id="320" r:id="rId212"/>
    <p:sldId id="495" r:id="rId213"/>
    <p:sldId id="496" r:id="rId214"/>
    <p:sldId id="321" r:id="rId215"/>
    <p:sldId id="497" r:id="rId216"/>
    <p:sldId id="498" r:id="rId217"/>
    <p:sldId id="339" r:id="rId218"/>
    <p:sldId id="499" r:id="rId219"/>
    <p:sldId id="500" r:id="rId220"/>
    <p:sldId id="501" r:id="rId221"/>
    <p:sldId id="322" r:id="rId222"/>
    <p:sldId id="502" r:id="rId223"/>
    <p:sldId id="503" r:id="rId224"/>
    <p:sldId id="504" r:id="rId225"/>
    <p:sldId id="325" r:id="rId226"/>
    <p:sldId id="505" r:id="rId227"/>
    <p:sldId id="506" r:id="rId228"/>
    <p:sldId id="324" r:id="rId229"/>
    <p:sldId id="507" r:id="rId230"/>
    <p:sldId id="508" r:id="rId231"/>
    <p:sldId id="509" r:id="rId232"/>
    <p:sldId id="323" r:id="rId233"/>
    <p:sldId id="510" r:id="rId234"/>
    <p:sldId id="326" r:id="rId235"/>
    <p:sldId id="511" r:id="rId236"/>
    <p:sldId id="512" r:id="rId237"/>
    <p:sldId id="327" r:id="rId238"/>
    <p:sldId id="513" r:id="rId239"/>
    <p:sldId id="514" r:id="rId240"/>
    <p:sldId id="328" r:id="rId241"/>
    <p:sldId id="515" r:id="rId242"/>
    <p:sldId id="516" r:id="rId243"/>
    <p:sldId id="517" r:id="rId244"/>
    <p:sldId id="337" r:id="rId245"/>
    <p:sldId id="518" r:id="rId246"/>
    <p:sldId id="519" r:id="rId247"/>
    <p:sldId id="336" r:id="rId248"/>
    <p:sldId id="520" r:id="rId249"/>
    <p:sldId id="521" r:id="rId250"/>
    <p:sldId id="335" r:id="rId251"/>
    <p:sldId id="522" r:id="rId252"/>
    <p:sldId id="523" r:id="rId253"/>
    <p:sldId id="524" r:id="rId254"/>
    <p:sldId id="334" r:id="rId255"/>
    <p:sldId id="525" r:id="rId256"/>
    <p:sldId id="526" r:id="rId257"/>
    <p:sldId id="527" r:id="rId258"/>
    <p:sldId id="332" r:id="rId259"/>
    <p:sldId id="528" r:id="rId260"/>
    <p:sldId id="529" r:id="rId261"/>
    <p:sldId id="530" r:id="rId262"/>
    <p:sldId id="317" r:id="rId263"/>
    <p:sldId id="531" r:id="rId264"/>
    <p:sldId id="532" r:id="rId265"/>
    <p:sldId id="533" r:id="rId266"/>
    <p:sldId id="331" r:id="rId267"/>
    <p:sldId id="534" r:id="rId268"/>
    <p:sldId id="535" r:id="rId269"/>
    <p:sldId id="536" r:id="rId270"/>
    <p:sldId id="330" r:id="rId271"/>
    <p:sldId id="537" r:id="rId272"/>
    <p:sldId id="538" r:id="rId273"/>
    <p:sldId id="329" r:id="rId274"/>
    <p:sldId id="539" r:id="rId275"/>
    <p:sldId id="540" r:id="rId276"/>
    <p:sldId id="318" r:id="rId277"/>
    <p:sldId id="541" r:id="rId278"/>
    <p:sldId id="542" r:id="rId2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14" d="100"/>
          <a:sy n="114" d="100"/>
        </p:scale>
        <p:origin x="-176" y="-80"/>
      </p:cViewPr>
      <p:guideLst>
        <p:guide orient="horz" pos="2160"/>
        <p:guide pos="2880"/>
      </p:guideLst>
    </p:cSldViewPr>
  </p:slideViewPr>
  <p:notesTextViewPr>
    <p:cViewPr>
      <p:scale>
        <a:sx n="100" d="100"/>
        <a:sy n="100" d="100"/>
      </p:scale>
      <p:origin x="0" y="0"/>
    </p:cViewPr>
  </p:notesTextViewPr>
  <p:sorterViewPr>
    <p:cViewPr>
      <p:scale>
        <a:sx n="137" d="100"/>
        <a:sy n="137" d="100"/>
      </p:scale>
      <p:origin x="0" y="16272"/>
    </p:cViewPr>
  </p:sorterViewPr>
  <p:gridSpacing cx="76200" cy="76200"/>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60" Type="http://schemas.openxmlformats.org/officeDocument/2006/relationships/slide" Target="slides/slide259.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61" Type="http://schemas.openxmlformats.org/officeDocument/2006/relationships/slide" Target="slides/slide260.xml"/><Relationship Id="rId262" Type="http://schemas.openxmlformats.org/officeDocument/2006/relationships/slide" Target="slides/slide261.xml"/><Relationship Id="rId263" Type="http://schemas.openxmlformats.org/officeDocument/2006/relationships/slide" Target="slides/slide262.xml"/><Relationship Id="rId264" Type="http://schemas.openxmlformats.org/officeDocument/2006/relationships/slide" Target="slides/slide263.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265" Type="http://schemas.openxmlformats.org/officeDocument/2006/relationships/slide" Target="slides/slide264.xml"/><Relationship Id="rId266" Type="http://schemas.openxmlformats.org/officeDocument/2006/relationships/slide" Target="slides/slide265.xml"/><Relationship Id="rId267" Type="http://schemas.openxmlformats.org/officeDocument/2006/relationships/slide" Target="slides/slide266.xml"/><Relationship Id="rId268" Type="http://schemas.openxmlformats.org/officeDocument/2006/relationships/slide" Target="slides/slide267.xml"/><Relationship Id="rId269" Type="http://schemas.openxmlformats.org/officeDocument/2006/relationships/slide" Target="slides/slide26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70" Type="http://schemas.openxmlformats.org/officeDocument/2006/relationships/slide" Target="slides/slide26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271" Type="http://schemas.openxmlformats.org/officeDocument/2006/relationships/slide" Target="slides/slide270.xml"/><Relationship Id="rId272" Type="http://schemas.openxmlformats.org/officeDocument/2006/relationships/slide" Target="slides/slide271.xml"/><Relationship Id="rId273" Type="http://schemas.openxmlformats.org/officeDocument/2006/relationships/slide" Target="slides/slide272.xml"/><Relationship Id="rId274" Type="http://schemas.openxmlformats.org/officeDocument/2006/relationships/slide" Target="slides/slide273.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275" Type="http://schemas.openxmlformats.org/officeDocument/2006/relationships/slide" Target="slides/slide274.xml"/><Relationship Id="rId276" Type="http://schemas.openxmlformats.org/officeDocument/2006/relationships/slide" Target="slides/slide275.xml"/><Relationship Id="rId277" Type="http://schemas.openxmlformats.org/officeDocument/2006/relationships/slide" Target="slides/slide276.xml"/><Relationship Id="rId278" Type="http://schemas.openxmlformats.org/officeDocument/2006/relationships/slide" Target="slides/slide277.xml"/><Relationship Id="rId279" Type="http://schemas.openxmlformats.org/officeDocument/2006/relationships/slide" Target="slides/slide2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280" Type="http://schemas.openxmlformats.org/officeDocument/2006/relationships/printerSettings" Target="printerSettings/printerSettings1.bin"/><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81" Type="http://schemas.openxmlformats.org/officeDocument/2006/relationships/presProps" Target="presProps.xml"/><Relationship Id="rId282" Type="http://schemas.openxmlformats.org/officeDocument/2006/relationships/viewProps" Target="viewProps.xml"/><Relationship Id="rId283" Type="http://schemas.openxmlformats.org/officeDocument/2006/relationships/theme" Target="theme/theme1.xml"/><Relationship Id="rId284" Type="http://schemas.openxmlformats.org/officeDocument/2006/relationships/tableStyles" Target="tableStyles.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40" Type="http://schemas.openxmlformats.org/officeDocument/2006/relationships/slide" Target="slides/slide239.xml"/><Relationship Id="rId241" Type="http://schemas.openxmlformats.org/officeDocument/2006/relationships/slide" Target="slides/slide240.xml"/><Relationship Id="rId242" Type="http://schemas.openxmlformats.org/officeDocument/2006/relationships/slide" Target="slides/slide241.xml"/><Relationship Id="rId243" Type="http://schemas.openxmlformats.org/officeDocument/2006/relationships/slide" Target="slides/slide242.xml"/><Relationship Id="rId244" Type="http://schemas.openxmlformats.org/officeDocument/2006/relationships/slide" Target="slides/slide243.xml"/><Relationship Id="rId245" Type="http://schemas.openxmlformats.org/officeDocument/2006/relationships/slide" Target="slides/slide244.xml"/><Relationship Id="rId246" Type="http://schemas.openxmlformats.org/officeDocument/2006/relationships/slide" Target="slides/slide245.xml"/><Relationship Id="rId247" Type="http://schemas.openxmlformats.org/officeDocument/2006/relationships/slide" Target="slides/slide246.xml"/><Relationship Id="rId248" Type="http://schemas.openxmlformats.org/officeDocument/2006/relationships/slide" Target="slides/slide247.xml"/><Relationship Id="rId249" Type="http://schemas.openxmlformats.org/officeDocument/2006/relationships/slide" Target="slides/slide2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50" Type="http://schemas.openxmlformats.org/officeDocument/2006/relationships/slide" Target="slides/slide249.xml"/><Relationship Id="rId251" Type="http://schemas.openxmlformats.org/officeDocument/2006/relationships/slide" Target="slides/slide250.xml"/><Relationship Id="rId252" Type="http://schemas.openxmlformats.org/officeDocument/2006/relationships/slide" Target="slides/slide251.xml"/><Relationship Id="rId253" Type="http://schemas.openxmlformats.org/officeDocument/2006/relationships/slide" Target="slides/slide252.xml"/><Relationship Id="rId254" Type="http://schemas.openxmlformats.org/officeDocument/2006/relationships/slide" Target="slides/slide253.xml"/><Relationship Id="rId255" Type="http://schemas.openxmlformats.org/officeDocument/2006/relationships/slide" Target="slides/slide254.xml"/><Relationship Id="rId256" Type="http://schemas.openxmlformats.org/officeDocument/2006/relationships/slide" Target="slides/slide255.xml"/><Relationship Id="rId257" Type="http://schemas.openxmlformats.org/officeDocument/2006/relationships/slide" Target="slides/slide256.xml"/><Relationship Id="rId258" Type="http://schemas.openxmlformats.org/officeDocument/2006/relationships/slide" Target="slides/slide257.xml"/><Relationship Id="rId259" Type="http://schemas.openxmlformats.org/officeDocument/2006/relationships/slide" Target="slides/slide258.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3D3334-6E33-274D-B23F-B77A2530F7CE}" type="datetimeFigureOut">
              <a:rPr lang="en-US" smtClean="0"/>
              <a:t>7/24/15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B0B30-99F7-484E-9653-54245920FE41}" type="slidenum">
              <a:rPr lang="en-US" smtClean="0"/>
              <a:t>‹#›</a:t>
            </a:fld>
            <a:endParaRPr lang="en-US"/>
          </a:p>
        </p:txBody>
      </p:sp>
    </p:spTree>
    <p:extLst>
      <p:ext uri="{BB962C8B-B14F-4D97-AF65-F5344CB8AC3E}">
        <p14:creationId xmlns:p14="http://schemas.microsoft.com/office/powerpoint/2010/main" val="1466818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3D3334-6E33-274D-B23F-B77A2530F7CE}" type="datetimeFigureOut">
              <a:rPr lang="en-US" smtClean="0"/>
              <a:t>7/24/15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B0B30-99F7-484E-9653-54245920FE41}" type="slidenum">
              <a:rPr lang="en-US" smtClean="0"/>
              <a:t>‹#›</a:t>
            </a:fld>
            <a:endParaRPr lang="en-US"/>
          </a:p>
        </p:txBody>
      </p:sp>
    </p:spTree>
    <p:extLst>
      <p:ext uri="{BB962C8B-B14F-4D97-AF65-F5344CB8AC3E}">
        <p14:creationId xmlns:p14="http://schemas.microsoft.com/office/powerpoint/2010/main" val="2049313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3D3334-6E33-274D-B23F-B77A2530F7CE}" type="datetimeFigureOut">
              <a:rPr lang="en-US" smtClean="0"/>
              <a:t>7/24/15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B0B30-99F7-484E-9653-54245920FE41}" type="slidenum">
              <a:rPr lang="en-US" smtClean="0"/>
              <a:t>‹#›</a:t>
            </a:fld>
            <a:endParaRPr lang="en-US"/>
          </a:p>
        </p:txBody>
      </p:sp>
    </p:spTree>
    <p:extLst>
      <p:ext uri="{BB962C8B-B14F-4D97-AF65-F5344CB8AC3E}">
        <p14:creationId xmlns:p14="http://schemas.microsoft.com/office/powerpoint/2010/main" val="2484390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3D3334-6E33-274D-B23F-B77A2530F7CE}" type="datetimeFigureOut">
              <a:rPr lang="en-US" smtClean="0"/>
              <a:t>7/24/15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B0B30-99F7-484E-9653-54245920FE41}" type="slidenum">
              <a:rPr lang="en-US" smtClean="0"/>
              <a:t>‹#›</a:t>
            </a:fld>
            <a:endParaRPr lang="en-US"/>
          </a:p>
        </p:txBody>
      </p:sp>
    </p:spTree>
    <p:extLst>
      <p:ext uri="{BB962C8B-B14F-4D97-AF65-F5344CB8AC3E}">
        <p14:creationId xmlns:p14="http://schemas.microsoft.com/office/powerpoint/2010/main" val="1067981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3D3334-6E33-274D-B23F-B77A2530F7CE}" type="datetimeFigureOut">
              <a:rPr lang="en-US" smtClean="0"/>
              <a:t>7/24/15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B0B30-99F7-484E-9653-54245920FE41}" type="slidenum">
              <a:rPr lang="en-US" smtClean="0"/>
              <a:t>‹#›</a:t>
            </a:fld>
            <a:endParaRPr lang="en-US"/>
          </a:p>
        </p:txBody>
      </p:sp>
    </p:spTree>
    <p:extLst>
      <p:ext uri="{BB962C8B-B14F-4D97-AF65-F5344CB8AC3E}">
        <p14:creationId xmlns:p14="http://schemas.microsoft.com/office/powerpoint/2010/main" val="646081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3D3334-6E33-274D-B23F-B77A2530F7CE}" type="datetimeFigureOut">
              <a:rPr lang="en-US" smtClean="0"/>
              <a:t>7/24/15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B0B30-99F7-484E-9653-54245920FE41}" type="slidenum">
              <a:rPr lang="en-US" smtClean="0"/>
              <a:t>‹#›</a:t>
            </a:fld>
            <a:endParaRPr lang="en-US"/>
          </a:p>
        </p:txBody>
      </p:sp>
    </p:spTree>
    <p:extLst>
      <p:ext uri="{BB962C8B-B14F-4D97-AF65-F5344CB8AC3E}">
        <p14:creationId xmlns:p14="http://schemas.microsoft.com/office/powerpoint/2010/main" val="594536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3D3334-6E33-274D-B23F-B77A2530F7CE}" type="datetimeFigureOut">
              <a:rPr lang="en-US" smtClean="0"/>
              <a:t>7/24/15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8B0B30-99F7-484E-9653-54245920FE41}" type="slidenum">
              <a:rPr lang="en-US" smtClean="0"/>
              <a:t>‹#›</a:t>
            </a:fld>
            <a:endParaRPr lang="en-US"/>
          </a:p>
        </p:txBody>
      </p:sp>
    </p:spTree>
    <p:extLst>
      <p:ext uri="{BB962C8B-B14F-4D97-AF65-F5344CB8AC3E}">
        <p14:creationId xmlns:p14="http://schemas.microsoft.com/office/powerpoint/2010/main" val="3443190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3D3334-6E33-274D-B23F-B77A2530F7CE}" type="datetimeFigureOut">
              <a:rPr lang="en-US" smtClean="0"/>
              <a:t>7/24/15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8B0B30-99F7-484E-9653-54245920FE41}" type="slidenum">
              <a:rPr lang="en-US" smtClean="0"/>
              <a:t>‹#›</a:t>
            </a:fld>
            <a:endParaRPr lang="en-US"/>
          </a:p>
        </p:txBody>
      </p:sp>
    </p:spTree>
    <p:extLst>
      <p:ext uri="{BB962C8B-B14F-4D97-AF65-F5344CB8AC3E}">
        <p14:creationId xmlns:p14="http://schemas.microsoft.com/office/powerpoint/2010/main" val="2259286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3D3334-6E33-274D-B23F-B77A2530F7CE}" type="datetimeFigureOut">
              <a:rPr lang="en-US" smtClean="0"/>
              <a:t>7/24/15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8B0B30-99F7-484E-9653-54245920FE41}" type="slidenum">
              <a:rPr lang="en-US" smtClean="0"/>
              <a:t>‹#›</a:t>
            </a:fld>
            <a:endParaRPr lang="en-US"/>
          </a:p>
        </p:txBody>
      </p:sp>
    </p:spTree>
    <p:extLst>
      <p:ext uri="{BB962C8B-B14F-4D97-AF65-F5344CB8AC3E}">
        <p14:creationId xmlns:p14="http://schemas.microsoft.com/office/powerpoint/2010/main" val="578796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3D3334-6E33-274D-B23F-B77A2530F7CE}" type="datetimeFigureOut">
              <a:rPr lang="en-US" smtClean="0"/>
              <a:t>7/24/15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B0B30-99F7-484E-9653-54245920FE41}" type="slidenum">
              <a:rPr lang="en-US" smtClean="0"/>
              <a:t>‹#›</a:t>
            </a:fld>
            <a:endParaRPr lang="en-US"/>
          </a:p>
        </p:txBody>
      </p:sp>
    </p:spTree>
    <p:extLst>
      <p:ext uri="{BB962C8B-B14F-4D97-AF65-F5344CB8AC3E}">
        <p14:creationId xmlns:p14="http://schemas.microsoft.com/office/powerpoint/2010/main" val="2932832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3D3334-6E33-274D-B23F-B77A2530F7CE}" type="datetimeFigureOut">
              <a:rPr lang="en-US" smtClean="0"/>
              <a:t>7/24/15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B0B30-99F7-484E-9653-54245920FE41}" type="slidenum">
              <a:rPr lang="en-US" smtClean="0"/>
              <a:t>‹#›</a:t>
            </a:fld>
            <a:endParaRPr lang="en-US"/>
          </a:p>
        </p:txBody>
      </p:sp>
    </p:spTree>
    <p:extLst>
      <p:ext uri="{BB962C8B-B14F-4D97-AF65-F5344CB8AC3E}">
        <p14:creationId xmlns:p14="http://schemas.microsoft.com/office/powerpoint/2010/main" val="28073651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3D3334-6E33-274D-B23F-B77A2530F7CE}" type="datetimeFigureOut">
              <a:rPr lang="en-US" smtClean="0"/>
              <a:t>7/24/15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8B0B30-99F7-484E-9653-54245920FE41}" type="slidenum">
              <a:rPr lang="en-US" smtClean="0"/>
              <a:t>‹#›</a:t>
            </a:fld>
            <a:endParaRPr lang="en-US"/>
          </a:p>
        </p:txBody>
      </p:sp>
    </p:spTree>
    <p:extLst>
      <p:ext uri="{BB962C8B-B14F-4D97-AF65-F5344CB8AC3E}">
        <p14:creationId xmlns:p14="http://schemas.microsoft.com/office/powerpoint/2010/main" val="1982390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12.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47.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jpe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e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jpe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jpe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jpe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e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jpe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e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jpe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jpe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jpe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jpe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jpe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jpe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jpe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jpe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jpe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jpe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jpe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jpe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10.pn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jpe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jpe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jpe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jpe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jpe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jpe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jpeg"/></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jpe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jpe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13.png"/></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jpeg"/></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jpeg"/></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jpeg"/></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jpeg"/></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jpeg"/></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 Id="rId3" Type="http://schemas.openxmlformats.org/officeDocument/2006/relationships/image" Target="../media/image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 Id="rId3" Type="http://schemas.openxmlformats.org/officeDocument/2006/relationships/image" Target="../media/image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1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 Id="rId3" Type="http://schemas.openxmlformats.org/officeDocument/2006/relationships/image" Target="../media/image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80.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 shirt temple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566" y="0"/>
            <a:ext cx="6858000" cy="6858000"/>
          </a:xfrm>
          <a:prstGeom prst="rect">
            <a:avLst/>
          </a:prstGeom>
        </p:spPr>
      </p:pic>
    </p:spTree>
    <p:extLst>
      <p:ext uri="{BB962C8B-B14F-4D97-AF65-F5344CB8AC3E}">
        <p14:creationId xmlns:p14="http://schemas.microsoft.com/office/powerpoint/2010/main" val="1536724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67232" y="1416764"/>
            <a:ext cx="6411434" cy="3046988"/>
          </a:xfrm>
          <a:prstGeom prst="rect">
            <a:avLst/>
          </a:prstGeom>
        </p:spPr>
        <p:txBody>
          <a:bodyPr wrap="square">
            <a:spAutoFit/>
          </a:bodyPr>
          <a:lstStyle/>
          <a:p>
            <a:r>
              <a:rPr lang="en-US" sz="4800" b="1" dirty="0">
                <a:solidFill>
                  <a:schemeClr val="accent3">
                    <a:lumMod val="50000"/>
                  </a:schemeClr>
                </a:solidFill>
              </a:rPr>
              <a:t>Can you name other wilderness experiences in the Bible and in your life?  </a:t>
            </a:r>
          </a:p>
        </p:txBody>
      </p:sp>
    </p:spTree>
    <p:extLst>
      <p:ext uri="{BB962C8B-B14F-4D97-AF65-F5344CB8AC3E}">
        <p14:creationId xmlns:p14="http://schemas.microsoft.com/office/powerpoint/2010/main" val="42329205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61715" y="1352238"/>
            <a:ext cx="7237523" cy="3785652"/>
          </a:xfrm>
          <a:prstGeom prst="rect">
            <a:avLst/>
          </a:prstGeom>
        </p:spPr>
        <p:txBody>
          <a:bodyPr wrap="square">
            <a:spAutoFit/>
          </a:bodyPr>
          <a:lstStyle/>
          <a:p>
            <a:r>
              <a:rPr lang="en-US" sz="4800" b="1" dirty="0">
                <a:latin typeface="Zapf Dingbats"/>
              </a:rPr>
              <a:t>★</a:t>
            </a:r>
            <a:r>
              <a:rPr lang="en-US" sz="4800" b="1" dirty="0"/>
              <a:t> When Jesus says “It is I” it is like saying “I AM” which is the name used to identify God in the book of Exodus </a:t>
            </a:r>
          </a:p>
        </p:txBody>
      </p:sp>
    </p:spTree>
    <p:extLst>
      <p:ext uri="{BB962C8B-B14F-4D97-AF65-F5344CB8AC3E}">
        <p14:creationId xmlns:p14="http://schemas.microsoft.com/office/powerpoint/2010/main" val="211681484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7450" y="1491808"/>
            <a:ext cx="7940315" cy="3046988"/>
          </a:xfrm>
          <a:prstGeom prst="rect">
            <a:avLst/>
          </a:prstGeom>
          <a:noFill/>
        </p:spPr>
        <p:txBody>
          <a:bodyPr wrap="square" rtlCol="0">
            <a:spAutoFit/>
          </a:bodyPr>
          <a:lstStyle/>
          <a:p>
            <a:r>
              <a:rPr lang="en-US" sz="4800" b="1" dirty="0" smtClean="0">
                <a:solidFill>
                  <a:schemeClr val="accent3">
                    <a:lumMod val="50000"/>
                  </a:schemeClr>
                </a:solidFill>
              </a:rPr>
              <a:t>Who or what are you afraid of?</a:t>
            </a:r>
            <a:endParaRPr lang="en-US" sz="4800" b="1" dirty="0">
              <a:solidFill>
                <a:schemeClr val="accent3">
                  <a:lumMod val="50000"/>
                </a:schemeClr>
              </a:solidFill>
            </a:endParaRPr>
          </a:p>
          <a:p>
            <a:r>
              <a:rPr lang="en-US" sz="4800" b="1" dirty="0" smtClean="0">
                <a:solidFill>
                  <a:schemeClr val="accent3">
                    <a:lumMod val="50000"/>
                  </a:schemeClr>
                </a:solidFill>
              </a:rPr>
              <a:t>When do you need to hear a calming word from Jesus?</a:t>
            </a:r>
            <a:endParaRPr lang="en-US" sz="4800" b="1" dirty="0">
              <a:solidFill>
                <a:schemeClr val="accent3">
                  <a:lumMod val="50000"/>
                </a:schemeClr>
              </a:solidFill>
            </a:endParaRPr>
          </a:p>
        </p:txBody>
      </p:sp>
    </p:spTree>
    <p:extLst>
      <p:ext uri="{BB962C8B-B14F-4D97-AF65-F5344CB8AC3E}">
        <p14:creationId xmlns:p14="http://schemas.microsoft.com/office/powerpoint/2010/main" val="41079390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6305"/>
            <a:ext cx="7772400" cy="1470025"/>
          </a:xfrm>
        </p:spPr>
        <p:txBody>
          <a:bodyPr>
            <a:noAutofit/>
          </a:bodyPr>
          <a:lstStyle/>
          <a:p>
            <a:r>
              <a:rPr lang="en-US" sz="4800" b="1" dirty="0" smtClean="0"/>
              <a:t>Jesus </a:t>
            </a:r>
            <a:r>
              <a:rPr lang="en-US" sz="4800" b="1" dirty="0"/>
              <a:t>heals sick people in </a:t>
            </a:r>
            <a:r>
              <a:rPr lang="en-US" sz="4800" b="1" dirty="0" err="1"/>
              <a:t>Gennesaret</a:t>
            </a:r>
            <a:r>
              <a:rPr lang="en-US" sz="4800" b="1" dirty="0"/>
              <a:t> </a:t>
            </a:r>
          </a:p>
        </p:txBody>
      </p:sp>
      <p:sp>
        <p:nvSpPr>
          <p:cNvPr id="3" name="Subtitle 2"/>
          <p:cNvSpPr>
            <a:spLocks noGrp="1"/>
          </p:cNvSpPr>
          <p:nvPr>
            <p:ph type="subTitle" idx="1"/>
          </p:nvPr>
        </p:nvSpPr>
        <p:spPr/>
        <p:txBody>
          <a:bodyPr/>
          <a:lstStyle/>
          <a:p>
            <a:r>
              <a:rPr lang="en-US" dirty="0">
                <a:solidFill>
                  <a:schemeClr val="tx1"/>
                </a:solidFill>
              </a:rPr>
              <a:t>Mark 6:53-56</a:t>
            </a:r>
          </a:p>
        </p:txBody>
      </p:sp>
      <p:pic>
        <p:nvPicPr>
          <p:cNvPr id="4" name="Picture 3" descr="Crossing Boundarie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0177" y="4956252"/>
            <a:ext cx="1269956" cy="1282215"/>
          </a:xfrm>
          <a:prstGeom prst="rect">
            <a:avLst/>
          </a:prstGeom>
        </p:spPr>
      </p:pic>
    </p:spTree>
    <p:extLst>
      <p:ext uri="{BB962C8B-B14F-4D97-AF65-F5344CB8AC3E}">
        <p14:creationId xmlns:p14="http://schemas.microsoft.com/office/powerpoint/2010/main" val="23246470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8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1823618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2682" y="1194842"/>
            <a:ext cx="7348490" cy="2308324"/>
          </a:xfrm>
          <a:prstGeom prst="rect">
            <a:avLst/>
          </a:prstGeom>
        </p:spPr>
        <p:txBody>
          <a:bodyPr wrap="square">
            <a:spAutoFit/>
          </a:bodyPr>
          <a:lstStyle/>
          <a:p>
            <a:r>
              <a:rPr lang="en-US" sz="4800" b="1" dirty="0">
                <a:latin typeface="Zapf Dingbats"/>
              </a:rPr>
              <a:t>★</a:t>
            </a:r>
            <a:r>
              <a:rPr lang="en-US" sz="4800" b="1" dirty="0"/>
              <a:t> </a:t>
            </a:r>
            <a:r>
              <a:rPr lang="en-US" sz="4800" b="1" dirty="0" err="1"/>
              <a:t>Gennesaret</a:t>
            </a:r>
            <a:r>
              <a:rPr lang="en-US" sz="4800" b="1" dirty="0"/>
              <a:t> = an area near the northwest corner of the Sea of Galilee. </a:t>
            </a:r>
          </a:p>
        </p:txBody>
      </p:sp>
    </p:spTree>
    <p:extLst>
      <p:ext uri="{BB962C8B-B14F-4D97-AF65-F5344CB8AC3E}">
        <p14:creationId xmlns:p14="http://schemas.microsoft.com/office/powerpoint/2010/main" val="211441999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55067"/>
            <a:ext cx="7772400" cy="2631133"/>
          </a:xfrm>
        </p:spPr>
        <p:txBody>
          <a:bodyPr>
            <a:noAutofit/>
          </a:bodyPr>
          <a:lstStyle/>
          <a:p>
            <a:r>
              <a:rPr lang="en-US" b="1" dirty="0" smtClean="0"/>
              <a:t>Some </a:t>
            </a:r>
            <a:r>
              <a:rPr lang="en-US" b="1" dirty="0"/>
              <a:t>Pharisees and scribes criticize Jesus’ disciples for eating without properly washing their hands. </a:t>
            </a:r>
          </a:p>
        </p:txBody>
      </p:sp>
      <p:sp>
        <p:nvSpPr>
          <p:cNvPr id="3" name="Subtitle 2"/>
          <p:cNvSpPr>
            <a:spLocks noGrp="1"/>
          </p:cNvSpPr>
          <p:nvPr>
            <p:ph type="subTitle" idx="1"/>
          </p:nvPr>
        </p:nvSpPr>
        <p:spPr>
          <a:xfrm>
            <a:off x="1371600" y="4283294"/>
            <a:ext cx="6400800" cy="946764"/>
          </a:xfrm>
        </p:spPr>
        <p:txBody>
          <a:bodyPr/>
          <a:lstStyle/>
          <a:p>
            <a:r>
              <a:rPr lang="en-US" dirty="0">
                <a:solidFill>
                  <a:srgbClr val="000000"/>
                </a:solidFill>
              </a:rPr>
              <a:t>Mark 7:1-23</a:t>
            </a:r>
          </a:p>
        </p:txBody>
      </p:sp>
      <p:pic>
        <p:nvPicPr>
          <p:cNvPr id="4" name="Picture 3" descr="Crossing Boundarie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9487" y="5178174"/>
            <a:ext cx="1269956" cy="1282215"/>
          </a:xfrm>
          <a:prstGeom prst="rect">
            <a:avLst/>
          </a:prstGeom>
        </p:spPr>
      </p:pic>
    </p:spTree>
    <p:extLst>
      <p:ext uri="{BB962C8B-B14F-4D97-AF65-F5344CB8AC3E}">
        <p14:creationId xmlns:p14="http://schemas.microsoft.com/office/powerpoint/2010/main" val="141948076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7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20702377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6089" y="1582066"/>
            <a:ext cx="7878666" cy="3046988"/>
          </a:xfrm>
          <a:prstGeom prst="rect">
            <a:avLst/>
          </a:prstGeom>
          <a:noFill/>
        </p:spPr>
        <p:txBody>
          <a:bodyPr wrap="square" rtlCol="0">
            <a:spAutoFit/>
          </a:bodyPr>
          <a:lstStyle/>
          <a:p>
            <a:r>
              <a:rPr lang="en-US" sz="4800" b="1" dirty="0">
                <a:latin typeface="Zapf Dingbats"/>
              </a:rPr>
              <a:t>★</a:t>
            </a:r>
            <a:r>
              <a:rPr lang="en-US" sz="4800" b="1" dirty="0"/>
              <a:t> purity law = hand washing was to be done before eating to make sure that nothing unclean would touch the food </a:t>
            </a:r>
          </a:p>
        </p:txBody>
      </p:sp>
    </p:spTree>
    <p:extLst>
      <p:ext uri="{BB962C8B-B14F-4D97-AF65-F5344CB8AC3E}">
        <p14:creationId xmlns:p14="http://schemas.microsoft.com/office/powerpoint/2010/main" val="18136472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7628" y="1429093"/>
            <a:ext cx="6867632" cy="2308324"/>
          </a:xfrm>
          <a:prstGeom prst="rect">
            <a:avLst/>
          </a:prstGeom>
        </p:spPr>
        <p:txBody>
          <a:bodyPr wrap="square">
            <a:spAutoFit/>
          </a:bodyPr>
          <a:lstStyle/>
          <a:p>
            <a:r>
              <a:rPr lang="en-US" sz="4800" b="1" dirty="0">
                <a:solidFill>
                  <a:schemeClr val="accent3">
                    <a:lumMod val="50000"/>
                  </a:schemeClr>
                </a:solidFill>
              </a:rPr>
              <a:t>Is it more important to be clean outside or inside? Why? </a:t>
            </a:r>
          </a:p>
        </p:txBody>
      </p:sp>
    </p:spTree>
    <p:extLst>
      <p:ext uri="{BB962C8B-B14F-4D97-AF65-F5344CB8AC3E}">
        <p14:creationId xmlns:p14="http://schemas.microsoft.com/office/powerpoint/2010/main" val="6147198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45228"/>
            <a:ext cx="7772400" cy="2268534"/>
          </a:xfrm>
        </p:spPr>
        <p:txBody>
          <a:bodyPr>
            <a:noAutofit/>
          </a:bodyPr>
          <a:lstStyle/>
          <a:p>
            <a:r>
              <a:rPr lang="en-US" sz="4800" b="1" dirty="0" smtClean="0"/>
              <a:t>Jesus </a:t>
            </a:r>
            <a:r>
              <a:rPr lang="en-US" sz="4800" b="1" dirty="0"/>
              <a:t>heals the daughter of a Gentile woman in the region of </a:t>
            </a:r>
            <a:r>
              <a:rPr lang="en-US" sz="4800" b="1" dirty="0" err="1"/>
              <a:t>Tyre</a:t>
            </a:r>
            <a:r>
              <a:rPr lang="en-US" sz="4800" b="1" dirty="0"/>
              <a:t>. </a:t>
            </a:r>
          </a:p>
        </p:txBody>
      </p:sp>
      <p:sp>
        <p:nvSpPr>
          <p:cNvPr id="3" name="Subtitle 2"/>
          <p:cNvSpPr>
            <a:spLocks noGrp="1"/>
          </p:cNvSpPr>
          <p:nvPr>
            <p:ph type="subTitle" idx="1"/>
          </p:nvPr>
        </p:nvSpPr>
        <p:spPr>
          <a:xfrm>
            <a:off x="1371600" y="3886200"/>
            <a:ext cx="6400800" cy="798817"/>
          </a:xfrm>
        </p:spPr>
        <p:txBody>
          <a:bodyPr/>
          <a:lstStyle/>
          <a:p>
            <a:r>
              <a:rPr lang="en-US" dirty="0">
                <a:solidFill>
                  <a:schemeClr val="tx1"/>
                </a:solidFill>
              </a:rPr>
              <a:t>Mark 7:24-30</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1600" y="4685017"/>
            <a:ext cx="1269957" cy="1282600"/>
          </a:xfrm>
          <a:prstGeom prst="rect">
            <a:avLst/>
          </a:prstGeom>
        </p:spPr>
      </p:pic>
      <p:pic>
        <p:nvPicPr>
          <p:cNvPr id="5" name="Picture 4" descr="Crossing Boundari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59124" y="4685402"/>
            <a:ext cx="1269956" cy="1282215"/>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09647" y="4685017"/>
            <a:ext cx="1350803" cy="1282600"/>
          </a:xfrm>
          <a:prstGeom prst="rect">
            <a:avLst/>
          </a:prstGeom>
        </p:spPr>
      </p:pic>
    </p:spTree>
    <p:extLst>
      <p:ext uri="{BB962C8B-B14F-4D97-AF65-F5344CB8AC3E}">
        <p14:creationId xmlns:p14="http://schemas.microsoft.com/office/powerpoint/2010/main" val="1355231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John Baptizes Jesus.</a:t>
            </a:r>
            <a:endParaRPr lang="en-US" b="1" dirty="0"/>
          </a:p>
        </p:txBody>
      </p:sp>
      <p:sp>
        <p:nvSpPr>
          <p:cNvPr id="3" name="Subtitle 2"/>
          <p:cNvSpPr>
            <a:spLocks noGrp="1"/>
          </p:cNvSpPr>
          <p:nvPr>
            <p:ph type="subTitle" idx="1"/>
          </p:nvPr>
        </p:nvSpPr>
        <p:spPr/>
        <p:txBody>
          <a:bodyPr/>
          <a:lstStyle/>
          <a:p>
            <a:r>
              <a:rPr lang="en-US" dirty="0" smtClean="0">
                <a:solidFill>
                  <a:schemeClr val="tx1"/>
                </a:solidFill>
              </a:rPr>
              <a:t>Mark 1:9-11</a:t>
            </a:r>
            <a:endParaRPr lang="en-US" dirty="0">
              <a:solidFill>
                <a:schemeClr val="tx1"/>
              </a:solidFill>
            </a:endParaRPr>
          </a:p>
        </p:txBody>
      </p:sp>
    </p:spTree>
    <p:extLst>
      <p:ext uri="{BB962C8B-B14F-4D97-AF65-F5344CB8AC3E}">
        <p14:creationId xmlns:p14="http://schemas.microsoft.com/office/powerpoint/2010/main" val="4667055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7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27591488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112" y="1164423"/>
            <a:ext cx="7693720" cy="3785652"/>
          </a:xfrm>
          <a:prstGeom prst="rect">
            <a:avLst/>
          </a:prstGeom>
        </p:spPr>
        <p:txBody>
          <a:bodyPr wrap="square">
            <a:spAutoFit/>
          </a:bodyPr>
          <a:lstStyle/>
          <a:p>
            <a:r>
              <a:rPr lang="en-US" sz="4800" b="1" dirty="0">
                <a:latin typeface="Zapf Dingbats"/>
              </a:rPr>
              <a:t>★</a:t>
            </a:r>
            <a:r>
              <a:rPr lang="en-US" sz="4800" b="1" dirty="0"/>
              <a:t> </a:t>
            </a:r>
            <a:r>
              <a:rPr lang="en-US" sz="4800" b="1" dirty="0" err="1"/>
              <a:t>Tyre</a:t>
            </a:r>
            <a:r>
              <a:rPr lang="en-US" sz="4800" b="1" dirty="0"/>
              <a:t> = a city in a non-Jewish (Gentile) region north and west of Galilee. </a:t>
            </a:r>
          </a:p>
          <a:p>
            <a:r>
              <a:rPr lang="en-US" sz="4800" b="1" dirty="0">
                <a:latin typeface="Zapf Dingbats"/>
              </a:rPr>
              <a:t>★</a:t>
            </a:r>
            <a:r>
              <a:rPr lang="en-US" sz="4800" b="1" dirty="0"/>
              <a:t> Being called a dog is a bad insult.</a:t>
            </a:r>
          </a:p>
        </p:txBody>
      </p:sp>
    </p:spTree>
    <p:extLst>
      <p:ext uri="{BB962C8B-B14F-4D97-AF65-F5344CB8AC3E}">
        <p14:creationId xmlns:p14="http://schemas.microsoft.com/office/powerpoint/2010/main" val="3252081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419" y="1466080"/>
            <a:ext cx="7508775" cy="3046988"/>
          </a:xfrm>
          <a:prstGeom prst="rect">
            <a:avLst/>
          </a:prstGeom>
        </p:spPr>
        <p:txBody>
          <a:bodyPr wrap="square">
            <a:spAutoFit/>
          </a:bodyPr>
          <a:lstStyle/>
          <a:p>
            <a:r>
              <a:rPr lang="en-US" sz="4800" b="1" dirty="0">
                <a:solidFill>
                  <a:schemeClr val="accent3">
                    <a:lumMod val="50000"/>
                  </a:schemeClr>
                </a:solidFill>
              </a:rPr>
              <a:t>Are there people you know who get treated like dogs?  Have you learned from them?</a:t>
            </a:r>
          </a:p>
        </p:txBody>
      </p:sp>
    </p:spTree>
    <p:extLst>
      <p:ext uri="{BB962C8B-B14F-4D97-AF65-F5344CB8AC3E}">
        <p14:creationId xmlns:p14="http://schemas.microsoft.com/office/powerpoint/2010/main" val="217147826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72096"/>
            <a:ext cx="7772400" cy="2490788"/>
          </a:xfrm>
        </p:spPr>
        <p:txBody>
          <a:bodyPr>
            <a:noAutofit/>
          </a:bodyPr>
          <a:lstStyle/>
          <a:p>
            <a:r>
              <a:rPr lang="en-US" sz="4800" b="1" dirty="0" smtClean="0"/>
              <a:t>Jesus </a:t>
            </a:r>
            <a:r>
              <a:rPr lang="en-US" sz="4800" b="1" dirty="0"/>
              <a:t>heals a deaf man near the Sea of Galilee in the region of the Decapolis. </a:t>
            </a:r>
          </a:p>
        </p:txBody>
      </p:sp>
      <p:sp>
        <p:nvSpPr>
          <p:cNvPr id="3" name="Subtitle 2"/>
          <p:cNvSpPr>
            <a:spLocks noGrp="1"/>
          </p:cNvSpPr>
          <p:nvPr>
            <p:ph type="subTitle" idx="1"/>
          </p:nvPr>
        </p:nvSpPr>
        <p:spPr>
          <a:xfrm>
            <a:off x="1371600" y="4020534"/>
            <a:ext cx="6400800" cy="885119"/>
          </a:xfrm>
        </p:spPr>
        <p:txBody>
          <a:bodyPr/>
          <a:lstStyle/>
          <a:p>
            <a:r>
              <a:rPr lang="en-US" dirty="0">
                <a:solidFill>
                  <a:schemeClr val="tx1"/>
                </a:solidFill>
              </a:rPr>
              <a:t>Mark 7:31-37</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1600" y="4685017"/>
            <a:ext cx="1269957" cy="1282600"/>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53328" y="4685017"/>
            <a:ext cx="1271752" cy="1275510"/>
          </a:xfrm>
          <a:prstGeom prst="rect">
            <a:avLst/>
          </a:prstGeom>
        </p:spPr>
      </p:pic>
    </p:spTree>
    <p:extLst>
      <p:ext uri="{BB962C8B-B14F-4D97-AF65-F5344CB8AC3E}">
        <p14:creationId xmlns:p14="http://schemas.microsoft.com/office/powerpoint/2010/main" val="19231069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_017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356838648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3364" y="1515396"/>
            <a:ext cx="7249852" cy="2308324"/>
          </a:xfrm>
          <a:prstGeom prst="rect">
            <a:avLst/>
          </a:prstGeom>
        </p:spPr>
        <p:txBody>
          <a:bodyPr wrap="square">
            <a:spAutoFit/>
          </a:bodyPr>
          <a:lstStyle/>
          <a:p>
            <a:r>
              <a:rPr lang="en-US" sz="4800" b="1" dirty="0">
                <a:latin typeface="Zapf Dingbats"/>
              </a:rPr>
              <a:t>★</a:t>
            </a:r>
            <a:r>
              <a:rPr lang="en-US" sz="4800" b="1" dirty="0"/>
              <a:t> Miracles = signs Jesus did to reveal God’s power and </a:t>
            </a:r>
            <a:r>
              <a:rPr lang="en-US" sz="4800" b="1" dirty="0" smtClean="0"/>
              <a:t>compassion. </a:t>
            </a:r>
            <a:endParaRPr lang="en-US" sz="4800" b="1" dirty="0"/>
          </a:p>
        </p:txBody>
      </p:sp>
    </p:spTree>
    <p:extLst>
      <p:ext uri="{BB962C8B-B14F-4D97-AF65-F5344CB8AC3E}">
        <p14:creationId xmlns:p14="http://schemas.microsoft.com/office/powerpoint/2010/main" val="132882159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09671" y="939619"/>
            <a:ext cx="7397809" cy="4524315"/>
          </a:xfrm>
          <a:prstGeom prst="rect">
            <a:avLst/>
          </a:prstGeom>
        </p:spPr>
        <p:txBody>
          <a:bodyPr wrap="square">
            <a:spAutoFit/>
          </a:bodyPr>
          <a:lstStyle/>
          <a:p>
            <a:r>
              <a:rPr lang="en-US" sz="4800" b="1" dirty="0">
                <a:solidFill>
                  <a:srgbClr val="008000"/>
                </a:solidFill>
              </a:rPr>
              <a:t>What chains are broken when Jesus heals us and we suddenly hear?</a:t>
            </a:r>
          </a:p>
          <a:p>
            <a:r>
              <a:rPr lang="en-US" sz="4800" b="1" dirty="0">
                <a:solidFill>
                  <a:srgbClr val="008000"/>
                </a:solidFill>
              </a:rPr>
              <a:t> </a:t>
            </a:r>
          </a:p>
          <a:p>
            <a:r>
              <a:rPr lang="en-US" sz="4800" b="1" dirty="0">
                <a:solidFill>
                  <a:srgbClr val="008000"/>
                </a:solidFill>
              </a:rPr>
              <a:t>Has Jesus ever healed you by opening your ears? </a:t>
            </a:r>
          </a:p>
        </p:txBody>
      </p:sp>
    </p:spTree>
    <p:extLst>
      <p:ext uri="{BB962C8B-B14F-4D97-AF65-F5344CB8AC3E}">
        <p14:creationId xmlns:p14="http://schemas.microsoft.com/office/powerpoint/2010/main" val="27096699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95412"/>
            <a:ext cx="7772400" cy="1470025"/>
          </a:xfrm>
        </p:spPr>
        <p:txBody>
          <a:bodyPr>
            <a:noAutofit/>
          </a:bodyPr>
          <a:lstStyle/>
          <a:p>
            <a:r>
              <a:rPr lang="en-US" sz="4800" b="1" dirty="0" smtClean="0"/>
              <a:t>Jesus </a:t>
            </a:r>
            <a:r>
              <a:rPr lang="en-US" sz="4800" b="1" dirty="0"/>
              <a:t>miraculously feeds four thousand people. </a:t>
            </a:r>
          </a:p>
        </p:txBody>
      </p:sp>
      <p:sp>
        <p:nvSpPr>
          <p:cNvPr id="3" name="Subtitle 2"/>
          <p:cNvSpPr>
            <a:spLocks noGrp="1"/>
          </p:cNvSpPr>
          <p:nvPr>
            <p:ph type="subTitle" idx="1"/>
          </p:nvPr>
        </p:nvSpPr>
        <p:spPr>
          <a:xfrm>
            <a:off x="1371600" y="3297410"/>
            <a:ext cx="6400800" cy="924612"/>
          </a:xfrm>
        </p:spPr>
        <p:txBody>
          <a:bodyPr/>
          <a:lstStyle/>
          <a:p>
            <a:r>
              <a:rPr lang="en-US" dirty="0">
                <a:solidFill>
                  <a:schemeClr val="tx1"/>
                </a:solidFill>
              </a:rPr>
              <a:t>Mark 8:1-10</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1600" y="4685017"/>
            <a:ext cx="1269957" cy="1282600"/>
          </a:xfrm>
          <a:prstGeom prst="rect">
            <a:avLst/>
          </a:prstGeom>
        </p:spPr>
      </p:pic>
    </p:spTree>
    <p:extLst>
      <p:ext uri="{BB962C8B-B14F-4D97-AF65-F5344CB8AC3E}">
        <p14:creationId xmlns:p14="http://schemas.microsoft.com/office/powerpoint/2010/main" val="245370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7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94687047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07740"/>
            <a:ext cx="7772400" cy="2490789"/>
          </a:xfrm>
        </p:spPr>
        <p:txBody>
          <a:bodyPr>
            <a:normAutofit fontScale="90000"/>
          </a:bodyPr>
          <a:lstStyle/>
          <a:p>
            <a:r>
              <a:rPr lang="en-US" sz="5300" b="1" dirty="0" smtClean="0"/>
              <a:t>The </a:t>
            </a:r>
            <a:r>
              <a:rPr lang="en-US" sz="5300" b="1" dirty="0"/>
              <a:t>Pharisees test Jesus by asking him to show them a sign from heaven. </a:t>
            </a:r>
          </a:p>
        </p:txBody>
      </p:sp>
      <p:sp>
        <p:nvSpPr>
          <p:cNvPr id="3" name="Subtitle 2"/>
          <p:cNvSpPr>
            <a:spLocks noGrp="1"/>
          </p:cNvSpPr>
          <p:nvPr>
            <p:ph type="subTitle" idx="1"/>
          </p:nvPr>
        </p:nvSpPr>
        <p:spPr>
          <a:xfrm>
            <a:off x="1371600" y="4157438"/>
            <a:ext cx="6400800" cy="1020738"/>
          </a:xfrm>
        </p:spPr>
        <p:txBody>
          <a:bodyPr/>
          <a:lstStyle/>
          <a:p>
            <a:r>
              <a:rPr lang="en-US" dirty="0">
                <a:solidFill>
                  <a:schemeClr val="tx1"/>
                </a:solidFill>
              </a:rPr>
              <a:t>Mark 8:11-13</a:t>
            </a:r>
          </a:p>
        </p:txBody>
      </p:sp>
    </p:spTree>
    <p:extLst>
      <p:ext uri="{BB962C8B-B14F-4D97-AF65-F5344CB8AC3E}">
        <p14:creationId xmlns:p14="http://schemas.microsoft.com/office/powerpoint/2010/main" val="3305991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4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87174634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7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343216591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5517" y="1395412"/>
            <a:ext cx="8248557" cy="2106021"/>
          </a:xfrm>
        </p:spPr>
        <p:txBody>
          <a:bodyPr>
            <a:normAutofit fontScale="90000"/>
          </a:bodyPr>
          <a:lstStyle/>
          <a:p>
            <a:r>
              <a:rPr lang="en-US" dirty="0"/>
              <a:t/>
            </a:r>
            <a:br>
              <a:rPr lang="en-US" dirty="0"/>
            </a:br>
            <a:r>
              <a:rPr lang="en-US" sz="5300" b="1" dirty="0"/>
              <a:t>Jesus questions his disciples who don’t seem to understand what is happening.</a:t>
            </a:r>
            <a:r>
              <a:rPr lang="en-US" dirty="0"/>
              <a:t/>
            </a:r>
            <a:br>
              <a:rPr lang="en-US" dirty="0"/>
            </a:br>
            <a:endParaRPr lang="en-US" dirty="0"/>
          </a:p>
        </p:txBody>
      </p:sp>
      <p:sp>
        <p:nvSpPr>
          <p:cNvPr id="3" name="Subtitle 2"/>
          <p:cNvSpPr>
            <a:spLocks noGrp="1"/>
          </p:cNvSpPr>
          <p:nvPr>
            <p:ph type="subTitle" idx="1"/>
          </p:nvPr>
        </p:nvSpPr>
        <p:spPr>
          <a:xfrm>
            <a:off x="1371600" y="3886200"/>
            <a:ext cx="6400800" cy="798817"/>
          </a:xfrm>
        </p:spPr>
        <p:txBody>
          <a:bodyPr/>
          <a:lstStyle/>
          <a:p>
            <a:r>
              <a:rPr lang="en-US" dirty="0">
                <a:solidFill>
                  <a:srgbClr val="000000"/>
                </a:solidFill>
              </a:rPr>
              <a:t>Mark 8:14-21</a:t>
            </a:r>
          </a:p>
        </p:txBody>
      </p:sp>
    </p:spTree>
    <p:extLst>
      <p:ext uri="{BB962C8B-B14F-4D97-AF65-F5344CB8AC3E}">
        <p14:creationId xmlns:p14="http://schemas.microsoft.com/office/powerpoint/2010/main" val="28972011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_016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139828750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7341" y="1379777"/>
            <a:ext cx="7422469" cy="1569660"/>
          </a:xfrm>
          <a:prstGeom prst="rect">
            <a:avLst/>
          </a:prstGeom>
        </p:spPr>
        <p:txBody>
          <a:bodyPr wrap="square">
            <a:spAutoFit/>
          </a:bodyPr>
          <a:lstStyle/>
          <a:p>
            <a:r>
              <a:rPr lang="en-US" sz="4800" b="1" dirty="0">
                <a:solidFill>
                  <a:srgbClr val="008000"/>
                </a:solidFill>
              </a:rPr>
              <a:t>In what way is Jesus the question to all our answers? </a:t>
            </a:r>
          </a:p>
        </p:txBody>
      </p:sp>
    </p:spTree>
    <p:extLst>
      <p:ext uri="{BB962C8B-B14F-4D97-AF65-F5344CB8AC3E}">
        <p14:creationId xmlns:p14="http://schemas.microsoft.com/office/powerpoint/2010/main" val="67477922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30409"/>
            <a:ext cx="7895658" cy="2086089"/>
          </a:xfrm>
        </p:spPr>
        <p:txBody>
          <a:bodyPr>
            <a:noAutofit/>
          </a:bodyPr>
          <a:lstStyle/>
          <a:p>
            <a:r>
              <a:rPr lang="en-US" sz="4800" b="1" dirty="0" smtClean="0"/>
              <a:t>Jesus </a:t>
            </a:r>
            <a:r>
              <a:rPr lang="en-US" sz="4800" b="1" dirty="0"/>
              <a:t>heals a blind man at Bethsaida and sends him home. </a:t>
            </a:r>
          </a:p>
        </p:txBody>
      </p:sp>
      <p:sp>
        <p:nvSpPr>
          <p:cNvPr id="3" name="Subtitle 2"/>
          <p:cNvSpPr>
            <a:spLocks noGrp="1"/>
          </p:cNvSpPr>
          <p:nvPr>
            <p:ph type="subTitle" idx="1"/>
          </p:nvPr>
        </p:nvSpPr>
        <p:spPr>
          <a:xfrm>
            <a:off x="1371600" y="3560766"/>
            <a:ext cx="6400800" cy="783794"/>
          </a:xfrm>
        </p:spPr>
        <p:txBody>
          <a:bodyPr>
            <a:normAutofit fontScale="85000" lnSpcReduction="20000"/>
          </a:bodyPr>
          <a:lstStyle/>
          <a:p>
            <a:r>
              <a:rPr lang="en-US" dirty="0">
                <a:solidFill>
                  <a:schemeClr val="tx1"/>
                </a:solidFill>
              </a:rPr>
              <a:t>Mark 8:22-26</a:t>
            </a:r>
            <a:r>
              <a:rPr lang="en-US" dirty="0"/>
              <a:t/>
            </a:r>
            <a:br>
              <a:rPr lang="en-US" dirty="0"/>
            </a:b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70493" y="4716597"/>
            <a:ext cx="1271752" cy="1275510"/>
          </a:xfrm>
          <a:prstGeom prst="rect">
            <a:avLst/>
          </a:prstGeom>
        </p:spPr>
      </p:pic>
    </p:spTree>
    <p:extLst>
      <p:ext uri="{BB962C8B-B14F-4D97-AF65-F5344CB8AC3E}">
        <p14:creationId xmlns:p14="http://schemas.microsoft.com/office/powerpoint/2010/main" val="115279635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6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61936565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09671" y="1663343"/>
            <a:ext cx="7336161" cy="2308324"/>
          </a:xfrm>
          <a:prstGeom prst="rect">
            <a:avLst/>
          </a:prstGeom>
        </p:spPr>
        <p:txBody>
          <a:bodyPr wrap="square">
            <a:spAutoFit/>
          </a:bodyPr>
          <a:lstStyle/>
          <a:p>
            <a:r>
              <a:rPr lang="en-US" sz="4800" b="1" dirty="0">
                <a:latin typeface="Zapf Dingbats"/>
              </a:rPr>
              <a:t>★</a:t>
            </a:r>
            <a:r>
              <a:rPr lang="en-US" sz="4800" b="1" dirty="0"/>
              <a:t>Bethsaida = a village near the west side of Lake Galilee.</a:t>
            </a:r>
          </a:p>
        </p:txBody>
      </p:sp>
    </p:spTree>
    <p:extLst>
      <p:ext uri="{BB962C8B-B14F-4D97-AF65-F5344CB8AC3E}">
        <p14:creationId xmlns:p14="http://schemas.microsoft.com/office/powerpoint/2010/main" val="61725709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4726" y="1330461"/>
            <a:ext cx="7804688" cy="2308324"/>
          </a:xfrm>
          <a:prstGeom prst="rect">
            <a:avLst/>
          </a:prstGeom>
        </p:spPr>
        <p:txBody>
          <a:bodyPr wrap="square">
            <a:spAutoFit/>
          </a:bodyPr>
          <a:lstStyle/>
          <a:p>
            <a:r>
              <a:rPr lang="en-US" sz="4800" b="1" dirty="0">
                <a:solidFill>
                  <a:schemeClr val="accent3">
                    <a:lumMod val="50000"/>
                  </a:schemeClr>
                </a:solidFill>
              </a:rPr>
              <a:t>Watch for the next time Jesus heals a blind person and what happens in between.</a:t>
            </a:r>
          </a:p>
        </p:txBody>
      </p:sp>
    </p:spTree>
    <p:extLst>
      <p:ext uri="{BB962C8B-B14F-4D97-AF65-F5344CB8AC3E}">
        <p14:creationId xmlns:p14="http://schemas.microsoft.com/office/powerpoint/2010/main" val="275169598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15466"/>
            <a:ext cx="7772400" cy="1629917"/>
          </a:xfrm>
        </p:spPr>
        <p:txBody>
          <a:bodyPr>
            <a:normAutofit/>
          </a:bodyPr>
          <a:lstStyle/>
          <a:p>
            <a:r>
              <a:rPr lang="en-US" sz="4800" b="1" dirty="0" smtClean="0"/>
              <a:t>Jesus </a:t>
            </a:r>
            <a:r>
              <a:rPr lang="en-US" sz="4800" b="1" dirty="0"/>
              <a:t>asks the disciples who people think he is </a:t>
            </a:r>
          </a:p>
        </p:txBody>
      </p:sp>
      <p:sp>
        <p:nvSpPr>
          <p:cNvPr id="3" name="Subtitle 2"/>
          <p:cNvSpPr>
            <a:spLocks noGrp="1"/>
          </p:cNvSpPr>
          <p:nvPr>
            <p:ph type="subTitle" idx="1"/>
          </p:nvPr>
        </p:nvSpPr>
        <p:spPr>
          <a:xfrm>
            <a:off x="1371600" y="3505285"/>
            <a:ext cx="6400800" cy="761829"/>
          </a:xfrm>
        </p:spPr>
        <p:txBody>
          <a:bodyPr/>
          <a:lstStyle/>
          <a:p>
            <a:r>
              <a:rPr lang="en-US" dirty="0">
                <a:solidFill>
                  <a:schemeClr val="tx1"/>
                </a:solidFill>
              </a:rPr>
              <a:t>Mark 8:27-30</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48211" y="4848065"/>
            <a:ext cx="1271752" cy="1275510"/>
          </a:xfrm>
          <a:prstGeom prst="rect">
            <a:avLst/>
          </a:prstGeom>
        </p:spPr>
      </p:pic>
    </p:spTree>
    <p:extLst>
      <p:ext uri="{BB962C8B-B14F-4D97-AF65-F5344CB8AC3E}">
        <p14:creationId xmlns:p14="http://schemas.microsoft.com/office/powerpoint/2010/main" val="332867686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6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2436017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68488" y="821208"/>
            <a:ext cx="6101188" cy="5016758"/>
          </a:xfrm>
          <a:prstGeom prst="rect">
            <a:avLst/>
          </a:prstGeom>
        </p:spPr>
        <p:txBody>
          <a:bodyPr wrap="square">
            <a:spAutoFit/>
          </a:bodyPr>
          <a:lstStyle/>
          <a:p>
            <a:r>
              <a:rPr lang="en-US" sz="4000" b="1" dirty="0">
                <a:solidFill>
                  <a:schemeClr val="accent3">
                    <a:lumMod val="50000"/>
                  </a:schemeClr>
                </a:solidFill>
              </a:rPr>
              <a:t>Why do you think Jesus was baptized</a:t>
            </a:r>
            <a:r>
              <a:rPr lang="en-US" sz="4000" b="1" dirty="0" smtClean="0">
                <a:solidFill>
                  <a:schemeClr val="accent3">
                    <a:lumMod val="50000"/>
                  </a:schemeClr>
                </a:solidFill>
              </a:rPr>
              <a:t>?</a:t>
            </a:r>
          </a:p>
          <a:p>
            <a:endParaRPr lang="en-US" sz="4000" b="1" dirty="0">
              <a:solidFill>
                <a:schemeClr val="accent3">
                  <a:lumMod val="50000"/>
                </a:schemeClr>
              </a:solidFill>
            </a:endParaRPr>
          </a:p>
          <a:p>
            <a:r>
              <a:rPr lang="en-US" sz="4000" b="1" dirty="0">
                <a:solidFill>
                  <a:schemeClr val="accent3">
                    <a:lumMod val="50000"/>
                  </a:schemeClr>
                </a:solidFill>
              </a:rPr>
              <a:t>What happens to the heavens in this scene? Keep an eye out for when something else gets ripped apart in Mark’s Gospel. </a:t>
            </a:r>
          </a:p>
        </p:txBody>
      </p:sp>
    </p:spTree>
    <p:extLst>
      <p:ext uri="{BB962C8B-B14F-4D97-AF65-F5344CB8AC3E}">
        <p14:creationId xmlns:p14="http://schemas.microsoft.com/office/powerpoint/2010/main" val="414011965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4044" y="1823620"/>
            <a:ext cx="7545765" cy="2308324"/>
          </a:xfrm>
          <a:prstGeom prst="rect">
            <a:avLst/>
          </a:prstGeom>
        </p:spPr>
        <p:txBody>
          <a:bodyPr wrap="square">
            <a:spAutoFit/>
          </a:bodyPr>
          <a:lstStyle/>
          <a:p>
            <a:r>
              <a:rPr lang="en-US" sz="4800" dirty="0">
                <a:solidFill>
                  <a:srgbClr val="008000"/>
                </a:solidFill>
              </a:rPr>
              <a:t>I</a:t>
            </a:r>
            <a:r>
              <a:rPr lang="en-US" sz="4800" b="1" dirty="0" smtClean="0">
                <a:solidFill>
                  <a:srgbClr val="008000"/>
                </a:solidFill>
              </a:rPr>
              <a:t>f </a:t>
            </a:r>
            <a:r>
              <a:rPr lang="en-US" sz="4800" b="1" dirty="0">
                <a:solidFill>
                  <a:srgbClr val="008000"/>
                </a:solidFill>
              </a:rPr>
              <a:t>Jesus asked you who he was, how would you answer him? </a:t>
            </a:r>
          </a:p>
        </p:txBody>
      </p:sp>
    </p:spTree>
    <p:extLst>
      <p:ext uri="{BB962C8B-B14F-4D97-AF65-F5344CB8AC3E}">
        <p14:creationId xmlns:p14="http://schemas.microsoft.com/office/powerpoint/2010/main" val="245528591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6199" y="1082460"/>
            <a:ext cx="8236226" cy="2554591"/>
          </a:xfrm>
        </p:spPr>
        <p:txBody>
          <a:bodyPr>
            <a:noAutofit/>
          </a:bodyPr>
          <a:lstStyle/>
          <a:p>
            <a:r>
              <a:rPr lang="en-US" sz="4800" b="1" dirty="0" smtClean="0"/>
              <a:t>Jesus </a:t>
            </a:r>
            <a:r>
              <a:rPr lang="en-US" sz="4800" b="1" dirty="0"/>
              <a:t>tells his disciples that the Son of Man must suffer and die and be raised after three days.</a:t>
            </a:r>
            <a:endParaRPr lang="en-US" sz="4800" dirty="0"/>
          </a:p>
        </p:txBody>
      </p:sp>
      <p:sp>
        <p:nvSpPr>
          <p:cNvPr id="3" name="Subtitle 2"/>
          <p:cNvSpPr>
            <a:spLocks noGrp="1"/>
          </p:cNvSpPr>
          <p:nvPr>
            <p:ph type="subTitle" idx="1"/>
          </p:nvPr>
        </p:nvSpPr>
        <p:spPr>
          <a:xfrm>
            <a:off x="1371600" y="3886201"/>
            <a:ext cx="6400800" cy="670018"/>
          </a:xfrm>
        </p:spPr>
        <p:txBody>
          <a:bodyPr/>
          <a:lstStyle/>
          <a:p>
            <a:r>
              <a:rPr lang="en-US" dirty="0">
                <a:solidFill>
                  <a:srgbClr val="000000"/>
                </a:solidFill>
              </a:rPr>
              <a:t>Mark 8:31—9:1</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8545" y="4746493"/>
            <a:ext cx="1271752" cy="1275510"/>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85258" y="4746492"/>
            <a:ext cx="1270078" cy="1275511"/>
          </a:xfrm>
          <a:prstGeom prst="rect">
            <a:avLst/>
          </a:prstGeom>
        </p:spPr>
      </p:pic>
    </p:spTree>
    <p:extLst>
      <p:ext uri="{BB962C8B-B14F-4D97-AF65-F5344CB8AC3E}">
        <p14:creationId xmlns:p14="http://schemas.microsoft.com/office/powerpoint/2010/main" val="216448759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6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241623341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3364" y="991817"/>
            <a:ext cx="7336160" cy="4154983"/>
          </a:xfrm>
          <a:prstGeom prst="rect">
            <a:avLst/>
          </a:prstGeom>
        </p:spPr>
        <p:txBody>
          <a:bodyPr wrap="square">
            <a:spAutoFit/>
          </a:bodyPr>
          <a:lstStyle/>
          <a:p>
            <a:r>
              <a:rPr lang="en-US" sz="4400" b="1" dirty="0">
                <a:latin typeface="Zapf Dingbats"/>
              </a:rPr>
              <a:t>★</a:t>
            </a:r>
            <a:r>
              <a:rPr lang="en-US" sz="4400" b="1" dirty="0"/>
              <a:t> Son of Man = a name Jesus uses for himself, especially when talking about his coming suffering and death. This title is found in both Psalm 8 and the book of Daniel (7:13-</a:t>
            </a:r>
            <a:r>
              <a:rPr lang="en-US" sz="4400" b="1" dirty="0" smtClean="0"/>
              <a:t>14).</a:t>
            </a:r>
            <a:endParaRPr lang="en-US" sz="4400" b="1" dirty="0"/>
          </a:p>
        </p:txBody>
      </p:sp>
    </p:spTree>
    <p:extLst>
      <p:ext uri="{BB962C8B-B14F-4D97-AF65-F5344CB8AC3E}">
        <p14:creationId xmlns:p14="http://schemas.microsoft.com/office/powerpoint/2010/main" val="169058412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4440" y="1349358"/>
            <a:ext cx="7829348" cy="3046988"/>
          </a:xfrm>
          <a:prstGeom prst="rect">
            <a:avLst/>
          </a:prstGeom>
        </p:spPr>
        <p:txBody>
          <a:bodyPr wrap="square">
            <a:spAutoFit/>
          </a:bodyPr>
          <a:lstStyle/>
          <a:p>
            <a:r>
              <a:rPr lang="en-US" sz="4800" b="1" dirty="0">
                <a:solidFill>
                  <a:srgbClr val="008000"/>
                </a:solidFill>
              </a:rPr>
              <a:t>What does it mean to follow Jesus? </a:t>
            </a:r>
          </a:p>
          <a:p>
            <a:r>
              <a:rPr lang="en-US" sz="4800" b="1" dirty="0">
                <a:solidFill>
                  <a:srgbClr val="008000"/>
                </a:solidFill>
              </a:rPr>
              <a:t>Watch for other times when Jesus predicts his death. </a:t>
            </a:r>
          </a:p>
        </p:txBody>
      </p:sp>
    </p:spTree>
    <p:extLst>
      <p:ext uri="{BB962C8B-B14F-4D97-AF65-F5344CB8AC3E}">
        <p14:creationId xmlns:p14="http://schemas.microsoft.com/office/powerpoint/2010/main" val="339981690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05751"/>
            <a:ext cx="7772400" cy="2221708"/>
          </a:xfrm>
        </p:spPr>
        <p:txBody>
          <a:bodyPr>
            <a:normAutofit fontScale="90000"/>
          </a:bodyPr>
          <a:lstStyle/>
          <a:p>
            <a:r>
              <a:rPr lang="en-US" sz="5300" b="1" dirty="0" smtClean="0">
                <a:solidFill>
                  <a:srgbClr val="000000"/>
                </a:solidFill>
              </a:rPr>
              <a:t>Peter</a:t>
            </a:r>
            <a:r>
              <a:rPr lang="en-US" sz="5300" b="1" dirty="0">
                <a:solidFill>
                  <a:srgbClr val="000000"/>
                </a:solidFill>
              </a:rPr>
              <a:t>, James, and John see Jesus changed (transfigured) in front of them. </a:t>
            </a:r>
          </a:p>
        </p:txBody>
      </p:sp>
      <p:sp>
        <p:nvSpPr>
          <p:cNvPr id="3" name="Subtitle 2"/>
          <p:cNvSpPr>
            <a:spLocks noGrp="1"/>
          </p:cNvSpPr>
          <p:nvPr>
            <p:ph type="subTitle" idx="1"/>
          </p:nvPr>
        </p:nvSpPr>
        <p:spPr>
          <a:xfrm>
            <a:off x="1371600" y="3886200"/>
            <a:ext cx="6400800" cy="823474"/>
          </a:xfrm>
        </p:spPr>
        <p:txBody>
          <a:bodyPr/>
          <a:lstStyle/>
          <a:p>
            <a:r>
              <a:rPr lang="en-US" dirty="0">
                <a:solidFill>
                  <a:schemeClr val="tx1"/>
                </a:solidFill>
              </a:rPr>
              <a:t>Mark 9:2-8</a:t>
            </a:r>
          </a:p>
        </p:txBody>
      </p:sp>
    </p:spTree>
    <p:extLst>
      <p:ext uri="{BB962C8B-B14F-4D97-AF65-F5344CB8AC3E}">
        <p14:creationId xmlns:p14="http://schemas.microsoft.com/office/powerpoint/2010/main" val="414045332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5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362765760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5122" y="1068671"/>
            <a:ext cx="7878666" cy="3046988"/>
          </a:xfrm>
          <a:prstGeom prst="rect">
            <a:avLst/>
          </a:prstGeom>
        </p:spPr>
        <p:txBody>
          <a:bodyPr wrap="square">
            <a:spAutoFit/>
          </a:bodyPr>
          <a:lstStyle/>
          <a:p>
            <a:r>
              <a:rPr lang="en-US" sz="4800" b="1" dirty="0">
                <a:latin typeface="Zapf Dingbats"/>
              </a:rPr>
              <a:t>★</a:t>
            </a:r>
            <a:r>
              <a:rPr lang="en-US" sz="4800" b="1" dirty="0"/>
              <a:t> Important things happen on mountains in the Bible, like Moses receiving the Ten Commandments on Mt. Sinai. </a:t>
            </a:r>
          </a:p>
        </p:txBody>
      </p:sp>
    </p:spTree>
    <p:extLst>
      <p:ext uri="{BB962C8B-B14F-4D97-AF65-F5344CB8AC3E}">
        <p14:creationId xmlns:p14="http://schemas.microsoft.com/office/powerpoint/2010/main" val="67290356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6769" y="1515396"/>
            <a:ext cx="7533435" cy="2308324"/>
          </a:xfrm>
          <a:prstGeom prst="rect">
            <a:avLst/>
          </a:prstGeom>
        </p:spPr>
        <p:txBody>
          <a:bodyPr wrap="square">
            <a:spAutoFit/>
          </a:bodyPr>
          <a:lstStyle/>
          <a:p>
            <a:r>
              <a:rPr lang="en-US" sz="4800" b="1" dirty="0">
                <a:solidFill>
                  <a:schemeClr val="accent3">
                    <a:lumMod val="50000"/>
                  </a:schemeClr>
                </a:solidFill>
              </a:rPr>
              <a:t>Look back in the story. Where did we hear these words from God earlier? </a:t>
            </a:r>
          </a:p>
        </p:txBody>
      </p:sp>
    </p:spTree>
    <p:extLst>
      <p:ext uri="{BB962C8B-B14F-4D97-AF65-F5344CB8AC3E}">
        <p14:creationId xmlns:p14="http://schemas.microsoft.com/office/powerpoint/2010/main" val="149613673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95412"/>
            <a:ext cx="7772400" cy="1470025"/>
          </a:xfrm>
        </p:spPr>
        <p:txBody>
          <a:bodyPr>
            <a:noAutofit/>
          </a:bodyPr>
          <a:lstStyle/>
          <a:p>
            <a:r>
              <a:rPr lang="en-US" sz="4800" b="1" dirty="0" smtClean="0"/>
              <a:t>The </a:t>
            </a:r>
            <a:r>
              <a:rPr lang="en-US" sz="4800" b="1" dirty="0"/>
              <a:t>disciples ask Jesus about Elijah. </a:t>
            </a:r>
          </a:p>
        </p:txBody>
      </p:sp>
      <p:sp>
        <p:nvSpPr>
          <p:cNvPr id="3" name="Subtitle 2"/>
          <p:cNvSpPr>
            <a:spLocks noGrp="1"/>
          </p:cNvSpPr>
          <p:nvPr>
            <p:ph type="subTitle" idx="1"/>
          </p:nvPr>
        </p:nvSpPr>
        <p:spPr>
          <a:xfrm>
            <a:off x="1371600" y="3269751"/>
            <a:ext cx="6400800" cy="818592"/>
          </a:xfrm>
        </p:spPr>
        <p:txBody>
          <a:bodyPr>
            <a:normAutofit fontScale="85000" lnSpcReduction="20000"/>
          </a:bodyPr>
          <a:lstStyle/>
          <a:p>
            <a:r>
              <a:rPr lang="en-US" dirty="0">
                <a:solidFill>
                  <a:schemeClr val="tx1"/>
                </a:solidFill>
              </a:rPr>
              <a:t>Mark 9:9-13</a:t>
            </a:r>
            <a:r>
              <a:rPr lang="en-US" dirty="0"/>
              <a:t/>
            </a:r>
            <a:br>
              <a:rPr lang="en-US" dirty="0"/>
            </a:b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237" y="4814645"/>
            <a:ext cx="1271752" cy="1275510"/>
          </a:xfrm>
          <a:prstGeom prst="rect">
            <a:avLst/>
          </a:prstGeom>
        </p:spPr>
      </p:pic>
    </p:spTree>
    <p:extLst>
      <p:ext uri="{BB962C8B-B14F-4D97-AF65-F5344CB8AC3E}">
        <p14:creationId xmlns:p14="http://schemas.microsoft.com/office/powerpoint/2010/main" val="3409399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Jesus is tempted in the wilderness.</a:t>
            </a:r>
            <a:endParaRPr lang="en-US" b="1" dirty="0"/>
          </a:p>
        </p:txBody>
      </p:sp>
      <p:sp>
        <p:nvSpPr>
          <p:cNvPr id="3" name="Subtitle 2"/>
          <p:cNvSpPr>
            <a:spLocks noGrp="1"/>
          </p:cNvSpPr>
          <p:nvPr>
            <p:ph type="subTitle" idx="1"/>
          </p:nvPr>
        </p:nvSpPr>
        <p:spPr/>
        <p:txBody>
          <a:bodyPr/>
          <a:lstStyle/>
          <a:p>
            <a:r>
              <a:rPr lang="en-US" dirty="0" smtClean="0">
                <a:solidFill>
                  <a:schemeClr val="tx1"/>
                </a:solidFill>
              </a:rPr>
              <a:t>Mark 1:12-13</a:t>
            </a:r>
            <a:endParaRPr lang="en-US" dirty="0">
              <a:solidFill>
                <a:schemeClr val="tx1"/>
              </a:solidFill>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1600" y="4707297"/>
            <a:ext cx="1269957" cy="1282600"/>
          </a:xfrm>
          <a:prstGeom prst="rect">
            <a:avLst/>
          </a:prstGeom>
        </p:spPr>
      </p:pic>
    </p:spTree>
    <p:extLst>
      <p:ext uri="{BB962C8B-B14F-4D97-AF65-F5344CB8AC3E}">
        <p14:creationId xmlns:p14="http://schemas.microsoft.com/office/powerpoint/2010/main" val="82672729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5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213030462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2505" y="1167303"/>
            <a:ext cx="8088271" cy="3046988"/>
          </a:xfrm>
          <a:prstGeom prst="rect">
            <a:avLst/>
          </a:prstGeom>
        </p:spPr>
        <p:txBody>
          <a:bodyPr wrap="square">
            <a:spAutoFit/>
          </a:bodyPr>
          <a:lstStyle/>
          <a:p>
            <a:r>
              <a:rPr lang="en-US" sz="4800" b="1" dirty="0">
                <a:solidFill>
                  <a:schemeClr val="accent3">
                    <a:lumMod val="50000"/>
                  </a:schemeClr>
                </a:solidFill>
              </a:rPr>
              <a:t>Look back at all the yellow signs that say “SSHH.” Why do you think Jesus tells people this? </a:t>
            </a:r>
          </a:p>
        </p:txBody>
      </p:sp>
    </p:spTree>
    <p:extLst>
      <p:ext uri="{BB962C8B-B14F-4D97-AF65-F5344CB8AC3E}">
        <p14:creationId xmlns:p14="http://schemas.microsoft.com/office/powerpoint/2010/main" val="273974035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92054"/>
            <a:ext cx="7772400" cy="1470025"/>
          </a:xfrm>
        </p:spPr>
        <p:txBody>
          <a:bodyPr>
            <a:noAutofit/>
          </a:bodyPr>
          <a:lstStyle/>
          <a:p>
            <a:r>
              <a:rPr lang="en-US" sz="4800" b="1" dirty="0" smtClean="0"/>
              <a:t>Jesus </a:t>
            </a:r>
            <a:r>
              <a:rPr lang="en-US" sz="4800" b="1" dirty="0"/>
              <a:t>heals a boy who has an unclean spirit. </a:t>
            </a:r>
          </a:p>
        </p:txBody>
      </p:sp>
      <p:sp>
        <p:nvSpPr>
          <p:cNvPr id="3" name="Subtitle 2"/>
          <p:cNvSpPr>
            <a:spLocks noGrp="1"/>
          </p:cNvSpPr>
          <p:nvPr>
            <p:ph type="subTitle" idx="1"/>
          </p:nvPr>
        </p:nvSpPr>
        <p:spPr>
          <a:xfrm>
            <a:off x="1371600" y="3511450"/>
            <a:ext cx="6400800" cy="749500"/>
          </a:xfrm>
        </p:spPr>
        <p:txBody>
          <a:bodyPr>
            <a:normAutofit fontScale="77500" lnSpcReduction="20000"/>
          </a:bodyPr>
          <a:lstStyle/>
          <a:p>
            <a:r>
              <a:rPr lang="en-US" dirty="0">
                <a:solidFill>
                  <a:srgbClr val="000000"/>
                </a:solidFill>
              </a:rPr>
              <a:t>Mark 9:14-29</a:t>
            </a:r>
            <a:r>
              <a:rPr lang="en-US" dirty="0"/>
              <a:t/>
            </a:r>
            <a:br>
              <a:rPr lang="en-US" dirty="0"/>
            </a:b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0793" y="4685017"/>
            <a:ext cx="1269957" cy="1282600"/>
          </a:xfrm>
          <a:prstGeom prst="rect">
            <a:avLst/>
          </a:prstGeom>
        </p:spPr>
      </p:pic>
      <p:pic>
        <p:nvPicPr>
          <p:cNvPr id="5" name="Picture 4" descr="Crossing Boundari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13550" y="4685402"/>
            <a:ext cx="1269956" cy="1282215"/>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64006" y="4692107"/>
            <a:ext cx="1350803" cy="1275510"/>
          </a:xfrm>
          <a:prstGeom prst="rect">
            <a:avLst/>
          </a:prstGeom>
        </p:spPr>
      </p:pic>
    </p:spTree>
    <p:extLst>
      <p:ext uri="{BB962C8B-B14F-4D97-AF65-F5344CB8AC3E}">
        <p14:creationId xmlns:p14="http://schemas.microsoft.com/office/powerpoint/2010/main" val="131485401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5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114082263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9209" y="1156435"/>
            <a:ext cx="8347195" cy="2825828"/>
          </a:xfrm>
        </p:spPr>
        <p:txBody>
          <a:bodyPr>
            <a:noAutofit/>
          </a:bodyPr>
          <a:lstStyle/>
          <a:p>
            <a:r>
              <a:rPr lang="en-US" sz="4800" b="1" dirty="0" smtClean="0"/>
              <a:t>Jesus </a:t>
            </a:r>
            <a:r>
              <a:rPr lang="en-US" sz="4800" b="1" dirty="0"/>
              <a:t>tells his disciples again that the Son of Man is to be killed and then rise after three days.</a:t>
            </a:r>
            <a:r>
              <a:rPr lang="en-US" sz="4800" dirty="0"/>
              <a:t> </a:t>
            </a:r>
          </a:p>
        </p:txBody>
      </p:sp>
      <p:sp>
        <p:nvSpPr>
          <p:cNvPr id="3" name="Subtitle 2"/>
          <p:cNvSpPr>
            <a:spLocks noGrp="1"/>
          </p:cNvSpPr>
          <p:nvPr>
            <p:ph type="subTitle" idx="1"/>
          </p:nvPr>
        </p:nvSpPr>
        <p:spPr>
          <a:xfrm>
            <a:off x="1371600" y="4145109"/>
            <a:ext cx="6400800" cy="645047"/>
          </a:xfrm>
        </p:spPr>
        <p:txBody>
          <a:bodyPr/>
          <a:lstStyle/>
          <a:p>
            <a:r>
              <a:rPr lang="en-US" dirty="0">
                <a:solidFill>
                  <a:srgbClr val="000000"/>
                </a:solidFill>
              </a:rPr>
              <a:t>Mark 9:30-32</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15180" y="4882280"/>
            <a:ext cx="1270078" cy="1275511"/>
          </a:xfrm>
          <a:prstGeom prst="rect">
            <a:avLst/>
          </a:prstGeom>
        </p:spPr>
      </p:pic>
    </p:spTree>
    <p:extLst>
      <p:ext uri="{BB962C8B-B14F-4D97-AF65-F5344CB8AC3E}">
        <p14:creationId xmlns:p14="http://schemas.microsoft.com/office/powerpoint/2010/main" val="140715360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9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270157675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3187" y="1267396"/>
            <a:ext cx="8112931" cy="2073760"/>
          </a:xfrm>
        </p:spPr>
        <p:txBody>
          <a:bodyPr>
            <a:noAutofit/>
          </a:bodyPr>
          <a:lstStyle/>
          <a:p>
            <a:r>
              <a:rPr lang="en-US" sz="4800" b="1" dirty="0" smtClean="0"/>
              <a:t>The </a:t>
            </a:r>
            <a:r>
              <a:rPr lang="en-US" sz="4800" b="1" dirty="0"/>
              <a:t>disciples argue about which one of them is the </a:t>
            </a:r>
            <a:r>
              <a:rPr lang="en-US" sz="4800" b="1" dirty="0" smtClean="0"/>
              <a:t>greatest. </a:t>
            </a:r>
            <a:endParaRPr lang="en-US" sz="4800" b="1" dirty="0"/>
          </a:p>
        </p:txBody>
      </p:sp>
      <p:sp>
        <p:nvSpPr>
          <p:cNvPr id="3" name="Subtitle 2"/>
          <p:cNvSpPr>
            <a:spLocks noGrp="1"/>
          </p:cNvSpPr>
          <p:nvPr>
            <p:ph type="subTitle" idx="1"/>
          </p:nvPr>
        </p:nvSpPr>
        <p:spPr/>
        <p:txBody>
          <a:bodyPr/>
          <a:lstStyle/>
          <a:p>
            <a:r>
              <a:rPr lang="en-US" dirty="0">
                <a:solidFill>
                  <a:srgbClr val="000000"/>
                </a:solidFill>
              </a:rPr>
              <a:t>Mark 9:33-37</a:t>
            </a:r>
          </a:p>
        </p:txBody>
      </p:sp>
    </p:spTree>
    <p:extLst>
      <p:ext uri="{BB962C8B-B14F-4D97-AF65-F5344CB8AC3E}">
        <p14:creationId xmlns:p14="http://schemas.microsoft.com/office/powerpoint/2010/main" val="241377283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9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104278768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6483" y="880856"/>
            <a:ext cx="8100601" cy="3046988"/>
          </a:xfrm>
          <a:prstGeom prst="rect">
            <a:avLst/>
          </a:prstGeom>
        </p:spPr>
        <p:txBody>
          <a:bodyPr wrap="square">
            <a:spAutoFit/>
          </a:bodyPr>
          <a:lstStyle/>
          <a:p>
            <a:r>
              <a:rPr lang="en-US" sz="4800" b="1" dirty="0">
                <a:solidFill>
                  <a:srgbClr val="008000"/>
                </a:solidFill>
              </a:rPr>
              <a:t>Why do you think the disciples didn’t like Jesus’ answer? </a:t>
            </a:r>
          </a:p>
          <a:p>
            <a:r>
              <a:rPr lang="en-US" sz="4800" b="1" dirty="0">
                <a:solidFill>
                  <a:srgbClr val="008000"/>
                </a:solidFill>
              </a:rPr>
              <a:t> </a:t>
            </a:r>
          </a:p>
          <a:p>
            <a:r>
              <a:rPr lang="en-US" sz="4800" b="1" dirty="0">
                <a:solidFill>
                  <a:srgbClr val="008000"/>
                </a:solidFill>
              </a:rPr>
              <a:t>What about you? </a:t>
            </a:r>
          </a:p>
        </p:txBody>
      </p:sp>
    </p:spTree>
    <p:extLst>
      <p:ext uri="{BB962C8B-B14F-4D97-AF65-F5344CB8AC3E}">
        <p14:creationId xmlns:p14="http://schemas.microsoft.com/office/powerpoint/2010/main" val="160977314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4106"/>
            <a:ext cx="7772400" cy="2295682"/>
          </a:xfrm>
        </p:spPr>
        <p:txBody>
          <a:bodyPr>
            <a:noAutofit/>
          </a:bodyPr>
          <a:lstStyle/>
          <a:p>
            <a:r>
              <a:rPr lang="en-US" sz="4800" dirty="0"/>
              <a:t/>
            </a:r>
            <a:br>
              <a:rPr lang="en-US" sz="4800" dirty="0"/>
            </a:br>
            <a:r>
              <a:rPr lang="en-US" sz="4800" dirty="0"/>
              <a:t/>
            </a:r>
            <a:br>
              <a:rPr lang="en-US" sz="4800" dirty="0"/>
            </a:br>
            <a:r>
              <a:rPr lang="en-US" sz="4800" dirty="0" smtClean="0"/>
              <a:t/>
            </a:r>
            <a:br>
              <a:rPr lang="en-US" sz="4800" dirty="0" smtClean="0"/>
            </a:br>
            <a:r>
              <a:rPr lang="en-US" sz="4800" b="1" dirty="0" smtClean="0"/>
              <a:t>John </a:t>
            </a:r>
            <a:r>
              <a:rPr lang="en-US" sz="4800" b="1" dirty="0"/>
              <a:t>tells Jesus about someone casting out demons in Jesus’ name.</a:t>
            </a:r>
            <a:br>
              <a:rPr lang="en-US" sz="4800" b="1" dirty="0"/>
            </a:br>
            <a:r>
              <a:rPr lang="en-US" sz="4800" dirty="0"/>
              <a:t> </a:t>
            </a:r>
            <a:br>
              <a:rPr lang="en-US" sz="4800" dirty="0"/>
            </a:br>
            <a:r>
              <a:rPr lang="en-US" sz="4800" dirty="0"/>
              <a:t> </a:t>
            </a:r>
            <a:br>
              <a:rPr lang="en-US" sz="4800" dirty="0"/>
            </a:br>
            <a:endParaRPr lang="en-US" sz="4800" dirty="0"/>
          </a:p>
        </p:txBody>
      </p:sp>
      <p:sp>
        <p:nvSpPr>
          <p:cNvPr id="3" name="Subtitle 2"/>
          <p:cNvSpPr>
            <a:spLocks noGrp="1"/>
          </p:cNvSpPr>
          <p:nvPr>
            <p:ph type="subTitle" idx="1"/>
          </p:nvPr>
        </p:nvSpPr>
        <p:spPr>
          <a:xfrm>
            <a:off x="1371600" y="3886200"/>
            <a:ext cx="6400800" cy="811145"/>
          </a:xfrm>
        </p:spPr>
        <p:txBody>
          <a:bodyPr/>
          <a:lstStyle/>
          <a:p>
            <a:r>
              <a:rPr lang="en-US" dirty="0">
                <a:solidFill>
                  <a:schemeClr val="tx1"/>
                </a:solidFill>
              </a:rPr>
              <a:t>Mark 9:38-41</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3190" y="5004025"/>
            <a:ext cx="1350803" cy="1275510"/>
          </a:xfrm>
          <a:prstGeom prst="rect">
            <a:avLst/>
          </a:prstGeom>
        </p:spPr>
      </p:pic>
    </p:spTree>
    <p:extLst>
      <p:ext uri="{BB962C8B-B14F-4D97-AF65-F5344CB8AC3E}">
        <p14:creationId xmlns:p14="http://schemas.microsoft.com/office/powerpoint/2010/main" val="2253425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4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13442298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0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195855485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4106"/>
            <a:ext cx="7772361" cy="2357327"/>
          </a:xfrm>
        </p:spPr>
        <p:txBody>
          <a:bodyPr>
            <a:noAutofit/>
          </a:bodyPr>
          <a:lstStyle/>
          <a:p>
            <a:r>
              <a:rPr lang="en-US" sz="4800" b="1" dirty="0" smtClean="0"/>
              <a:t>Jesus </a:t>
            </a:r>
            <a:r>
              <a:rPr lang="en-US" sz="4800" b="1" dirty="0"/>
              <a:t>gives a warning about being a poor example for little ones. </a:t>
            </a:r>
          </a:p>
        </p:txBody>
      </p:sp>
      <p:sp>
        <p:nvSpPr>
          <p:cNvPr id="3" name="Subtitle 2"/>
          <p:cNvSpPr>
            <a:spLocks noGrp="1"/>
          </p:cNvSpPr>
          <p:nvPr>
            <p:ph type="subTitle" idx="1"/>
          </p:nvPr>
        </p:nvSpPr>
        <p:spPr/>
        <p:txBody>
          <a:bodyPr/>
          <a:lstStyle/>
          <a:p>
            <a:r>
              <a:rPr lang="en-US" dirty="0">
                <a:solidFill>
                  <a:srgbClr val="000000"/>
                </a:solidFill>
              </a:rPr>
              <a:t>Mark 9:42-49</a:t>
            </a:r>
          </a:p>
        </p:txBody>
      </p:sp>
    </p:spTree>
    <p:extLst>
      <p:ext uri="{BB962C8B-B14F-4D97-AF65-F5344CB8AC3E}">
        <p14:creationId xmlns:p14="http://schemas.microsoft.com/office/powerpoint/2010/main" val="123920362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49283130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83829"/>
            <a:ext cx="7772400" cy="1470025"/>
          </a:xfrm>
        </p:spPr>
        <p:txBody>
          <a:bodyPr>
            <a:noAutofit/>
          </a:bodyPr>
          <a:lstStyle/>
          <a:p>
            <a:r>
              <a:rPr lang="en-US" sz="4800" b="1" dirty="0" smtClean="0"/>
              <a:t>Jesus </a:t>
            </a:r>
            <a:r>
              <a:rPr lang="en-US" sz="4800" b="1" dirty="0"/>
              <a:t>answers questions about divorce. </a:t>
            </a:r>
          </a:p>
        </p:txBody>
      </p:sp>
      <p:sp>
        <p:nvSpPr>
          <p:cNvPr id="3" name="Subtitle 2"/>
          <p:cNvSpPr>
            <a:spLocks noGrp="1"/>
          </p:cNvSpPr>
          <p:nvPr>
            <p:ph type="subTitle" idx="1"/>
          </p:nvPr>
        </p:nvSpPr>
        <p:spPr>
          <a:xfrm>
            <a:off x="1371600" y="2862894"/>
            <a:ext cx="6400800" cy="774158"/>
          </a:xfrm>
        </p:spPr>
        <p:txBody>
          <a:bodyPr/>
          <a:lstStyle/>
          <a:p>
            <a:r>
              <a:rPr lang="en-US" dirty="0">
                <a:solidFill>
                  <a:srgbClr val="000000"/>
                </a:solidFill>
              </a:rPr>
              <a:t>Mark 10:1-12</a:t>
            </a:r>
          </a:p>
        </p:txBody>
      </p:sp>
    </p:spTree>
    <p:extLst>
      <p:ext uri="{BB962C8B-B14F-4D97-AF65-F5344CB8AC3E}">
        <p14:creationId xmlns:p14="http://schemas.microsoft.com/office/powerpoint/2010/main" val="368363011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0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267659255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9781" y="930172"/>
            <a:ext cx="7780029" cy="4524315"/>
          </a:xfrm>
          <a:prstGeom prst="rect">
            <a:avLst/>
          </a:prstGeom>
        </p:spPr>
        <p:txBody>
          <a:bodyPr wrap="square">
            <a:spAutoFit/>
          </a:bodyPr>
          <a:lstStyle/>
          <a:p>
            <a:r>
              <a:rPr lang="en-US" sz="4800" b="1" dirty="0">
                <a:latin typeface="Zapf Dingbats"/>
              </a:rPr>
              <a:t>★</a:t>
            </a:r>
            <a:r>
              <a:rPr lang="en-US" sz="4800" b="1" dirty="0"/>
              <a:t> The Jewish teachers had different opinions about the proper grounds for divorce. Some said a man could divorce his wife for almost any </a:t>
            </a:r>
            <a:r>
              <a:rPr lang="en-US" sz="4800" b="1" dirty="0" smtClean="0"/>
              <a:t>reason.</a:t>
            </a:r>
            <a:endParaRPr lang="en-US" sz="4800" b="1" dirty="0"/>
          </a:p>
        </p:txBody>
      </p:sp>
    </p:spTree>
    <p:extLst>
      <p:ext uri="{BB962C8B-B14F-4D97-AF65-F5344CB8AC3E}">
        <p14:creationId xmlns:p14="http://schemas.microsoft.com/office/powerpoint/2010/main" val="60387889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9385" y="1124554"/>
            <a:ext cx="7422469" cy="4524315"/>
          </a:xfrm>
          <a:prstGeom prst="rect">
            <a:avLst/>
          </a:prstGeom>
        </p:spPr>
        <p:txBody>
          <a:bodyPr wrap="square">
            <a:spAutoFit/>
          </a:bodyPr>
          <a:lstStyle/>
          <a:p>
            <a:r>
              <a:rPr lang="en-US" sz="4800" b="1" dirty="0">
                <a:solidFill>
                  <a:schemeClr val="accent3">
                    <a:lumMod val="50000"/>
                  </a:schemeClr>
                </a:solidFill>
              </a:rPr>
              <a:t>When divorce was too easy, were some women and children left unprotected? </a:t>
            </a:r>
          </a:p>
          <a:p>
            <a:r>
              <a:rPr lang="en-US" sz="4800" b="1" dirty="0">
                <a:solidFill>
                  <a:schemeClr val="accent3">
                    <a:lumMod val="50000"/>
                  </a:schemeClr>
                </a:solidFill>
              </a:rPr>
              <a:t> </a:t>
            </a:r>
          </a:p>
          <a:p>
            <a:r>
              <a:rPr lang="en-US" sz="4800" b="1" dirty="0">
                <a:solidFill>
                  <a:schemeClr val="accent3">
                    <a:lumMod val="50000"/>
                  </a:schemeClr>
                </a:solidFill>
              </a:rPr>
              <a:t>In what situations might divorce be a good choice? </a:t>
            </a:r>
          </a:p>
        </p:txBody>
      </p:sp>
    </p:spTree>
    <p:extLst>
      <p:ext uri="{BB962C8B-B14F-4D97-AF65-F5344CB8AC3E}">
        <p14:creationId xmlns:p14="http://schemas.microsoft.com/office/powerpoint/2010/main" val="128807861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5517" y="1563292"/>
            <a:ext cx="8162249" cy="1470025"/>
          </a:xfrm>
        </p:spPr>
        <p:txBody>
          <a:bodyPr>
            <a:noAutofit/>
          </a:bodyPr>
          <a:lstStyle/>
          <a:p>
            <a:r>
              <a:rPr lang="en-US" sz="4800" b="1" dirty="0" smtClean="0"/>
              <a:t>Jesus </a:t>
            </a:r>
            <a:r>
              <a:rPr lang="en-US" sz="4800" b="1" dirty="0"/>
              <a:t>blesses some little children. </a:t>
            </a:r>
          </a:p>
        </p:txBody>
      </p:sp>
      <p:sp>
        <p:nvSpPr>
          <p:cNvPr id="3" name="Subtitle 2"/>
          <p:cNvSpPr>
            <a:spLocks noGrp="1"/>
          </p:cNvSpPr>
          <p:nvPr>
            <p:ph type="subTitle" idx="1"/>
          </p:nvPr>
        </p:nvSpPr>
        <p:spPr>
          <a:xfrm>
            <a:off x="1371600" y="3480627"/>
            <a:ext cx="6400800" cy="811145"/>
          </a:xfrm>
        </p:spPr>
        <p:txBody>
          <a:bodyPr/>
          <a:lstStyle/>
          <a:p>
            <a:r>
              <a:rPr lang="en-US" dirty="0">
                <a:solidFill>
                  <a:schemeClr val="tx1"/>
                </a:solidFill>
              </a:rPr>
              <a:t>Mark 10:13-16</a:t>
            </a:r>
          </a:p>
        </p:txBody>
      </p:sp>
    </p:spTree>
    <p:extLst>
      <p:ext uri="{BB962C8B-B14F-4D97-AF65-F5344CB8AC3E}">
        <p14:creationId xmlns:p14="http://schemas.microsoft.com/office/powerpoint/2010/main" val="242573313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0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395175486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6484" y="933052"/>
            <a:ext cx="8075941" cy="3785652"/>
          </a:xfrm>
          <a:prstGeom prst="rect">
            <a:avLst/>
          </a:prstGeom>
        </p:spPr>
        <p:txBody>
          <a:bodyPr wrap="square">
            <a:spAutoFit/>
          </a:bodyPr>
          <a:lstStyle/>
          <a:p>
            <a:r>
              <a:rPr lang="en-US" sz="4800" b="1" dirty="0">
                <a:latin typeface="Zapf Dingbats"/>
              </a:rPr>
              <a:t>★</a:t>
            </a:r>
            <a:r>
              <a:rPr lang="en-US" sz="4800" b="1" dirty="0"/>
              <a:t> Children were not “coddled” in the ancient world. They had no rights and very little standing. They were vulnerable. </a:t>
            </a:r>
          </a:p>
        </p:txBody>
      </p:sp>
    </p:spTree>
    <p:extLst>
      <p:ext uri="{BB962C8B-B14F-4D97-AF65-F5344CB8AC3E}">
        <p14:creationId xmlns:p14="http://schemas.microsoft.com/office/powerpoint/2010/main" val="1628625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4902" y="1946910"/>
            <a:ext cx="6127852" cy="2308324"/>
          </a:xfrm>
          <a:prstGeom prst="rect">
            <a:avLst/>
          </a:prstGeom>
        </p:spPr>
        <p:txBody>
          <a:bodyPr wrap="square">
            <a:spAutoFit/>
          </a:bodyPr>
          <a:lstStyle/>
          <a:p>
            <a:r>
              <a:rPr lang="en-US" sz="4800" dirty="0">
                <a:latin typeface="Zapf Dingbats"/>
              </a:rPr>
              <a:t>★</a:t>
            </a:r>
            <a:r>
              <a:rPr lang="en-US" sz="4800" dirty="0"/>
              <a:t> the wilderness =  a place to meet God or the devil </a:t>
            </a:r>
          </a:p>
        </p:txBody>
      </p:sp>
    </p:spTree>
    <p:extLst>
      <p:ext uri="{BB962C8B-B14F-4D97-AF65-F5344CB8AC3E}">
        <p14:creationId xmlns:p14="http://schemas.microsoft.com/office/powerpoint/2010/main" val="107994749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6770" y="1044013"/>
            <a:ext cx="7656732" cy="3046988"/>
          </a:xfrm>
          <a:prstGeom prst="rect">
            <a:avLst/>
          </a:prstGeom>
        </p:spPr>
        <p:txBody>
          <a:bodyPr wrap="square">
            <a:spAutoFit/>
          </a:bodyPr>
          <a:lstStyle/>
          <a:p>
            <a:r>
              <a:rPr lang="en-US" sz="4800" b="1" dirty="0">
                <a:solidFill>
                  <a:schemeClr val="accent3">
                    <a:lumMod val="50000"/>
                  </a:schemeClr>
                </a:solidFill>
              </a:rPr>
              <a:t>Who are the “little ones” in your life and community?  What is it to become like a little child? </a:t>
            </a:r>
          </a:p>
        </p:txBody>
      </p:sp>
    </p:spTree>
    <p:extLst>
      <p:ext uri="{BB962C8B-B14F-4D97-AF65-F5344CB8AC3E}">
        <p14:creationId xmlns:p14="http://schemas.microsoft.com/office/powerpoint/2010/main" val="300596082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68764"/>
            <a:ext cx="7772400" cy="2197050"/>
          </a:xfrm>
        </p:spPr>
        <p:txBody>
          <a:bodyPr>
            <a:noAutofit/>
          </a:bodyPr>
          <a:lstStyle/>
          <a:p>
            <a:r>
              <a:rPr lang="en-US" sz="4800" b="1" dirty="0" smtClean="0"/>
              <a:t>Jesus </a:t>
            </a:r>
            <a:r>
              <a:rPr lang="en-US" sz="4800" b="1" dirty="0"/>
              <a:t>tells a rich man what he must do to inherit eternal </a:t>
            </a:r>
            <a:r>
              <a:rPr lang="en-US" sz="4800" b="1" dirty="0" smtClean="0"/>
              <a:t>life. </a:t>
            </a:r>
            <a:endParaRPr lang="en-US" sz="4800" b="1" dirty="0"/>
          </a:p>
        </p:txBody>
      </p:sp>
      <p:sp>
        <p:nvSpPr>
          <p:cNvPr id="3" name="Subtitle 2"/>
          <p:cNvSpPr>
            <a:spLocks noGrp="1"/>
          </p:cNvSpPr>
          <p:nvPr>
            <p:ph type="subTitle" idx="1"/>
          </p:nvPr>
        </p:nvSpPr>
        <p:spPr>
          <a:xfrm>
            <a:off x="1371600" y="3468298"/>
            <a:ext cx="6400800" cy="835803"/>
          </a:xfrm>
        </p:spPr>
        <p:txBody>
          <a:bodyPr/>
          <a:lstStyle/>
          <a:p>
            <a:r>
              <a:rPr lang="en-US" dirty="0">
                <a:solidFill>
                  <a:schemeClr val="tx1"/>
                </a:solidFill>
              </a:rPr>
              <a:t>Mark 10:17-31</a:t>
            </a:r>
          </a:p>
        </p:txBody>
      </p:sp>
    </p:spTree>
    <p:extLst>
      <p:ext uri="{BB962C8B-B14F-4D97-AF65-F5344CB8AC3E}">
        <p14:creationId xmlns:p14="http://schemas.microsoft.com/office/powerpoint/2010/main" val="186593639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_020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168644954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1465" y="702752"/>
            <a:ext cx="7833971" cy="4832092"/>
          </a:xfrm>
          <a:prstGeom prst="rect">
            <a:avLst/>
          </a:prstGeom>
          <a:noFill/>
        </p:spPr>
        <p:txBody>
          <a:bodyPr wrap="square" rtlCol="0">
            <a:spAutoFit/>
          </a:bodyPr>
          <a:lstStyle/>
          <a:p>
            <a:r>
              <a:rPr lang="en-US" sz="4400" b="1" dirty="0">
                <a:solidFill>
                  <a:schemeClr val="accent3">
                    <a:lumMod val="50000"/>
                  </a:schemeClr>
                </a:solidFill>
              </a:rPr>
              <a:t>This man loves his stuff.  “Jesus, looking at the him, loved him.”</a:t>
            </a:r>
          </a:p>
          <a:p>
            <a:r>
              <a:rPr lang="en-US" sz="4400" b="1" dirty="0">
                <a:solidFill>
                  <a:schemeClr val="accent3">
                    <a:lumMod val="50000"/>
                  </a:schemeClr>
                </a:solidFill>
              </a:rPr>
              <a:t>Can you love your stuff and still be faithful? Why does Jesus love this man? </a:t>
            </a:r>
          </a:p>
          <a:p>
            <a:r>
              <a:rPr lang="en-US" sz="4400" b="1" dirty="0">
                <a:solidFill>
                  <a:schemeClr val="accent3">
                    <a:lumMod val="50000"/>
                  </a:schemeClr>
                </a:solidFill>
              </a:rPr>
              <a:t>What are we called on to leave behind? </a:t>
            </a:r>
          </a:p>
        </p:txBody>
      </p:sp>
    </p:spTree>
    <p:extLst>
      <p:ext uri="{BB962C8B-B14F-4D97-AF65-F5344CB8AC3E}">
        <p14:creationId xmlns:p14="http://schemas.microsoft.com/office/powerpoint/2010/main" val="392314980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3869" y="973990"/>
            <a:ext cx="8495150" cy="2305907"/>
          </a:xfrm>
        </p:spPr>
        <p:txBody>
          <a:bodyPr>
            <a:normAutofit fontScale="90000"/>
          </a:bodyPr>
          <a:lstStyle/>
          <a:p>
            <a:r>
              <a:rPr lang="en-US" b="1" dirty="0" smtClean="0"/>
              <a:t>Jesus </a:t>
            </a:r>
            <a:r>
              <a:rPr lang="en-US" b="1" dirty="0"/>
              <a:t>reminds his disciples on the road to Jerusalem that the Son of Man will be handed over to suffer and die.</a:t>
            </a:r>
            <a:r>
              <a:rPr lang="en-US" dirty="0"/>
              <a:t> </a:t>
            </a:r>
          </a:p>
        </p:txBody>
      </p:sp>
      <p:sp>
        <p:nvSpPr>
          <p:cNvPr id="3" name="Subtitle 2"/>
          <p:cNvSpPr>
            <a:spLocks noGrp="1"/>
          </p:cNvSpPr>
          <p:nvPr>
            <p:ph type="subTitle" idx="1"/>
          </p:nvPr>
        </p:nvSpPr>
        <p:spPr>
          <a:xfrm>
            <a:off x="1371600" y="3886200"/>
            <a:ext cx="6400800" cy="749500"/>
          </a:xfrm>
        </p:spPr>
        <p:txBody>
          <a:bodyPr>
            <a:normAutofit fontScale="77500" lnSpcReduction="20000"/>
          </a:bodyPr>
          <a:lstStyle/>
          <a:p>
            <a:r>
              <a:rPr lang="en-US" dirty="0">
                <a:solidFill>
                  <a:schemeClr val="tx1"/>
                </a:solidFill>
              </a:rPr>
              <a:t>Mark 10:32-34</a:t>
            </a:r>
            <a:r>
              <a:rPr lang="en-US" dirty="0"/>
              <a:t/>
            </a:r>
            <a:br>
              <a:rPr lang="en-US" dirty="0"/>
            </a:br>
            <a:endParaRPr lang="en-US" b="1"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5847" y="4746492"/>
            <a:ext cx="1270078" cy="1275511"/>
          </a:xfrm>
          <a:prstGeom prst="rect">
            <a:avLst/>
          </a:prstGeom>
        </p:spPr>
      </p:pic>
    </p:spTree>
    <p:extLst>
      <p:ext uri="{BB962C8B-B14F-4D97-AF65-F5344CB8AC3E}">
        <p14:creationId xmlns:p14="http://schemas.microsoft.com/office/powerpoint/2010/main" val="87744021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1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29574407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8133" y="942501"/>
            <a:ext cx="7841678" cy="4524315"/>
          </a:xfrm>
          <a:prstGeom prst="rect">
            <a:avLst/>
          </a:prstGeom>
        </p:spPr>
        <p:txBody>
          <a:bodyPr wrap="square">
            <a:spAutoFit/>
          </a:bodyPr>
          <a:lstStyle/>
          <a:p>
            <a:r>
              <a:rPr lang="en-US" sz="4800" b="1" dirty="0">
                <a:solidFill>
                  <a:schemeClr val="accent3">
                    <a:lumMod val="50000"/>
                  </a:schemeClr>
                </a:solidFill>
              </a:rPr>
              <a:t>Notice the passion sign. How many times does Jesus tell his disciples that he must go to Jerusalem to suffer and die?</a:t>
            </a:r>
          </a:p>
          <a:p>
            <a:r>
              <a:rPr lang="en-US" sz="4800" b="1" dirty="0">
                <a:solidFill>
                  <a:schemeClr val="accent3">
                    <a:lumMod val="50000"/>
                  </a:schemeClr>
                </a:solidFill>
              </a:rPr>
              <a:t>Why do you think this is important? </a:t>
            </a:r>
          </a:p>
        </p:txBody>
      </p:sp>
    </p:spTree>
    <p:extLst>
      <p:ext uri="{BB962C8B-B14F-4D97-AF65-F5344CB8AC3E}">
        <p14:creationId xmlns:p14="http://schemas.microsoft.com/office/powerpoint/2010/main" val="224559574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59170"/>
            <a:ext cx="7772400" cy="2357327"/>
          </a:xfrm>
        </p:spPr>
        <p:txBody>
          <a:bodyPr>
            <a:noAutofit/>
          </a:bodyPr>
          <a:lstStyle/>
          <a:p>
            <a:r>
              <a:rPr lang="en-US" sz="4800" b="1" dirty="0" smtClean="0"/>
              <a:t>James </a:t>
            </a:r>
            <a:r>
              <a:rPr lang="en-US" sz="4800" b="1" dirty="0"/>
              <a:t>and John request special places of honor at Jesus’ side. </a:t>
            </a:r>
          </a:p>
        </p:txBody>
      </p:sp>
      <p:sp>
        <p:nvSpPr>
          <p:cNvPr id="3" name="Subtitle 2"/>
          <p:cNvSpPr>
            <a:spLocks noGrp="1"/>
          </p:cNvSpPr>
          <p:nvPr>
            <p:ph type="subTitle" idx="1"/>
          </p:nvPr>
        </p:nvSpPr>
        <p:spPr>
          <a:xfrm>
            <a:off x="1371600" y="3886200"/>
            <a:ext cx="6400800" cy="749500"/>
          </a:xfrm>
        </p:spPr>
        <p:txBody>
          <a:bodyPr/>
          <a:lstStyle/>
          <a:p>
            <a:r>
              <a:rPr lang="en-US" dirty="0">
                <a:solidFill>
                  <a:schemeClr val="tx1"/>
                </a:solidFill>
              </a:rPr>
              <a:t>Mark 10:35-45</a:t>
            </a:r>
          </a:p>
        </p:txBody>
      </p:sp>
    </p:spTree>
    <p:extLst>
      <p:ext uri="{BB962C8B-B14F-4D97-AF65-F5344CB8AC3E}">
        <p14:creationId xmlns:p14="http://schemas.microsoft.com/office/powerpoint/2010/main" val="322499777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1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388181437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5123" y="1164423"/>
            <a:ext cx="7952644" cy="3785652"/>
          </a:xfrm>
          <a:prstGeom prst="rect">
            <a:avLst/>
          </a:prstGeom>
        </p:spPr>
        <p:txBody>
          <a:bodyPr wrap="square">
            <a:spAutoFit/>
          </a:bodyPr>
          <a:lstStyle/>
          <a:p>
            <a:r>
              <a:rPr lang="en-US" sz="4800" b="1" dirty="0">
                <a:latin typeface="Zapf Dingbats"/>
              </a:rPr>
              <a:t>★</a:t>
            </a:r>
            <a:r>
              <a:rPr lang="en-US" sz="4800" b="1" dirty="0"/>
              <a:t> Slaves and servants were common in the ancient world of Jesus. In the time of the Roman Empire 10-15% of the population were slaves.</a:t>
            </a:r>
          </a:p>
        </p:txBody>
      </p:sp>
    </p:spTree>
    <p:extLst>
      <p:ext uri="{BB962C8B-B14F-4D97-AF65-F5344CB8AC3E}">
        <p14:creationId xmlns:p14="http://schemas.microsoft.com/office/powerpoint/2010/main" val="99068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The ministry in Galilee begins.	</a:t>
            </a:r>
            <a:endParaRPr lang="en-US" b="1" dirty="0"/>
          </a:p>
        </p:txBody>
      </p:sp>
      <p:sp>
        <p:nvSpPr>
          <p:cNvPr id="3" name="Subtitle 2"/>
          <p:cNvSpPr>
            <a:spLocks noGrp="1"/>
          </p:cNvSpPr>
          <p:nvPr>
            <p:ph type="subTitle" idx="1"/>
          </p:nvPr>
        </p:nvSpPr>
        <p:spPr/>
        <p:txBody>
          <a:bodyPr/>
          <a:lstStyle/>
          <a:p>
            <a:r>
              <a:rPr lang="en-US" dirty="0" smtClean="0">
                <a:solidFill>
                  <a:srgbClr val="000000"/>
                </a:solidFill>
              </a:rPr>
              <a:t>Mark 1:14-15</a:t>
            </a:r>
            <a:endParaRPr lang="en-US" dirty="0">
              <a:solidFill>
                <a:srgbClr val="000000"/>
              </a:solidFill>
            </a:endParaRPr>
          </a:p>
        </p:txBody>
      </p:sp>
    </p:spTree>
    <p:extLst>
      <p:ext uri="{BB962C8B-B14F-4D97-AF65-F5344CB8AC3E}">
        <p14:creationId xmlns:p14="http://schemas.microsoft.com/office/powerpoint/2010/main" val="317611642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8814" y="1130316"/>
            <a:ext cx="7878666" cy="3046988"/>
          </a:xfrm>
          <a:prstGeom prst="rect">
            <a:avLst/>
          </a:prstGeom>
        </p:spPr>
        <p:txBody>
          <a:bodyPr wrap="square">
            <a:spAutoFit/>
          </a:bodyPr>
          <a:lstStyle/>
          <a:p>
            <a:r>
              <a:rPr lang="en-US" sz="4800" b="1" dirty="0">
                <a:solidFill>
                  <a:schemeClr val="accent3">
                    <a:lumMod val="50000"/>
                  </a:schemeClr>
                </a:solidFill>
              </a:rPr>
              <a:t>What do you think Jesus means about being great?</a:t>
            </a:r>
          </a:p>
          <a:p>
            <a:r>
              <a:rPr lang="en-US" sz="4800" b="1" dirty="0">
                <a:solidFill>
                  <a:schemeClr val="accent3">
                    <a:lumMod val="50000"/>
                  </a:schemeClr>
                </a:solidFill>
              </a:rPr>
              <a:t>How will you live out Jesus’ words in </a:t>
            </a:r>
            <a:r>
              <a:rPr lang="en-US" sz="4800" b="1" dirty="0" smtClean="0">
                <a:solidFill>
                  <a:schemeClr val="accent3">
                    <a:lumMod val="50000"/>
                  </a:schemeClr>
                </a:solidFill>
              </a:rPr>
              <a:t>your community? </a:t>
            </a:r>
            <a:endParaRPr lang="en-US" sz="4800" b="1" dirty="0">
              <a:solidFill>
                <a:schemeClr val="accent3">
                  <a:lumMod val="50000"/>
                </a:schemeClr>
              </a:solidFill>
            </a:endParaRPr>
          </a:p>
        </p:txBody>
      </p:sp>
    </p:spTree>
    <p:extLst>
      <p:ext uri="{BB962C8B-B14F-4D97-AF65-F5344CB8AC3E}">
        <p14:creationId xmlns:p14="http://schemas.microsoft.com/office/powerpoint/2010/main" val="158062576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45474"/>
            <a:ext cx="7772400" cy="2394314"/>
          </a:xfrm>
        </p:spPr>
        <p:txBody>
          <a:bodyPr>
            <a:normAutofit/>
          </a:bodyPr>
          <a:lstStyle/>
          <a:p>
            <a:r>
              <a:rPr lang="en-US" sz="4800" b="1" dirty="0" smtClean="0"/>
              <a:t>Jesus </a:t>
            </a:r>
            <a:r>
              <a:rPr lang="en-US" sz="4800" b="1" dirty="0"/>
              <a:t>heals a blind man named </a:t>
            </a:r>
            <a:r>
              <a:rPr lang="en-US" sz="4800" b="1" dirty="0" err="1"/>
              <a:t>Bartimaeus</a:t>
            </a:r>
            <a:r>
              <a:rPr lang="en-US" sz="4800" b="1" dirty="0"/>
              <a:t> who calls Jesus “Son of David.” </a:t>
            </a:r>
          </a:p>
        </p:txBody>
      </p:sp>
      <p:sp>
        <p:nvSpPr>
          <p:cNvPr id="3" name="Subtitle 2"/>
          <p:cNvSpPr>
            <a:spLocks noGrp="1"/>
          </p:cNvSpPr>
          <p:nvPr>
            <p:ph type="subTitle" idx="1"/>
          </p:nvPr>
        </p:nvSpPr>
        <p:spPr>
          <a:xfrm>
            <a:off x="1371600" y="3886200"/>
            <a:ext cx="6400800" cy="625459"/>
          </a:xfrm>
        </p:spPr>
        <p:txBody>
          <a:bodyPr/>
          <a:lstStyle/>
          <a:p>
            <a:r>
              <a:rPr lang="en-US" dirty="0">
                <a:solidFill>
                  <a:schemeClr val="tx1"/>
                </a:solidFill>
              </a:rPr>
              <a:t>Mark 10:46-52</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2805" y="4685017"/>
            <a:ext cx="1269957" cy="1282600"/>
          </a:xfrm>
          <a:prstGeom prst="rect">
            <a:avLst/>
          </a:prstGeom>
        </p:spPr>
      </p:pic>
    </p:spTree>
    <p:extLst>
      <p:ext uri="{BB962C8B-B14F-4D97-AF65-F5344CB8AC3E}">
        <p14:creationId xmlns:p14="http://schemas.microsoft.com/office/powerpoint/2010/main" val="424642931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1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343941711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9100" y="840987"/>
            <a:ext cx="7829347" cy="4154983"/>
          </a:xfrm>
          <a:prstGeom prst="rect">
            <a:avLst/>
          </a:prstGeom>
        </p:spPr>
        <p:txBody>
          <a:bodyPr wrap="square">
            <a:spAutoFit/>
          </a:bodyPr>
          <a:lstStyle/>
          <a:p>
            <a:r>
              <a:rPr lang="en-US" sz="4400" b="1" dirty="0">
                <a:solidFill>
                  <a:srgbClr val="000000"/>
                </a:solidFill>
                <a:latin typeface="Zapf Dingbats"/>
              </a:rPr>
              <a:t>★</a:t>
            </a:r>
            <a:r>
              <a:rPr lang="en-US" sz="4400" b="1" dirty="0">
                <a:solidFill>
                  <a:srgbClr val="000000"/>
                </a:solidFill>
              </a:rPr>
              <a:t>  Many people believed that the messiah had to be a descendant from the family of King David, whom God promised would rule forever. Jesus’ father was a descendant of King </a:t>
            </a:r>
            <a:r>
              <a:rPr lang="en-US" sz="4400" b="1" dirty="0" smtClean="0">
                <a:solidFill>
                  <a:srgbClr val="000000"/>
                </a:solidFill>
              </a:rPr>
              <a:t>David.</a:t>
            </a:r>
            <a:endParaRPr lang="en-US" sz="4400" b="1" dirty="0">
              <a:solidFill>
                <a:srgbClr val="000000"/>
              </a:solidFill>
            </a:endParaRPr>
          </a:p>
        </p:txBody>
      </p:sp>
    </p:spTree>
    <p:extLst>
      <p:ext uri="{BB962C8B-B14F-4D97-AF65-F5344CB8AC3E}">
        <p14:creationId xmlns:p14="http://schemas.microsoft.com/office/powerpoint/2010/main" val="81099467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7056" y="1257557"/>
            <a:ext cx="7582753" cy="2800767"/>
          </a:xfrm>
          <a:prstGeom prst="rect">
            <a:avLst/>
          </a:prstGeom>
          <a:noFill/>
        </p:spPr>
        <p:txBody>
          <a:bodyPr wrap="square" rtlCol="0">
            <a:spAutoFit/>
          </a:bodyPr>
          <a:lstStyle/>
          <a:p>
            <a:r>
              <a:rPr lang="en-US" sz="4400" b="1" dirty="0">
                <a:solidFill>
                  <a:srgbClr val="4F6228"/>
                </a:solidFill>
              </a:rPr>
              <a:t>Do you remember the last time Jesus healed a blind person? What did Jesus predict between these two healings? </a:t>
            </a:r>
          </a:p>
        </p:txBody>
      </p:sp>
    </p:spTree>
    <p:extLst>
      <p:ext uri="{BB962C8B-B14F-4D97-AF65-F5344CB8AC3E}">
        <p14:creationId xmlns:p14="http://schemas.microsoft.com/office/powerpoint/2010/main" val="396085264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04383"/>
            <a:ext cx="7772400" cy="2308011"/>
          </a:xfrm>
        </p:spPr>
        <p:txBody>
          <a:bodyPr>
            <a:noAutofit/>
          </a:bodyPr>
          <a:lstStyle/>
          <a:p>
            <a:r>
              <a:rPr lang="en-US" sz="4800" b="1" dirty="0" smtClean="0"/>
              <a:t>Jesus </a:t>
            </a:r>
            <a:r>
              <a:rPr lang="en-US" sz="4800" b="1" dirty="0"/>
              <a:t>rides into Jerusalem on a colt to the sound of cheering crowds. </a:t>
            </a:r>
          </a:p>
        </p:txBody>
      </p:sp>
      <p:sp>
        <p:nvSpPr>
          <p:cNvPr id="3" name="Subtitle 2"/>
          <p:cNvSpPr>
            <a:spLocks noGrp="1"/>
          </p:cNvSpPr>
          <p:nvPr>
            <p:ph type="subTitle" idx="1"/>
          </p:nvPr>
        </p:nvSpPr>
        <p:spPr>
          <a:xfrm>
            <a:off x="1371600" y="3808221"/>
            <a:ext cx="6400800" cy="724842"/>
          </a:xfrm>
        </p:spPr>
        <p:txBody>
          <a:bodyPr/>
          <a:lstStyle/>
          <a:p>
            <a:r>
              <a:rPr lang="en-US" dirty="0">
                <a:solidFill>
                  <a:schemeClr val="tx1"/>
                </a:solidFill>
              </a:rPr>
              <a:t>Mark 11:1-11</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8241" y="4685017"/>
            <a:ext cx="1269957" cy="1282600"/>
          </a:xfrm>
          <a:prstGeom prst="rect">
            <a:avLst/>
          </a:prstGeom>
        </p:spPr>
      </p:pic>
    </p:spTree>
    <p:extLst>
      <p:ext uri="{BB962C8B-B14F-4D97-AF65-F5344CB8AC3E}">
        <p14:creationId xmlns:p14="http://schemas.microsoft.com/office/powerpoint/2010/main" val="350071481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1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124575114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1824" y="740814"/>
            <a:ext cx="8186909" cy="5786199"/>
          </a:xfrm>
          <a:prstGeom prst="rect">
            <a:avLst/>
          </a:prstGeom>
          <a:noFill/>
        </p:spPr>
        <p:txBody>
          <a:bodyPr wrap="square" rtlCol="0">
            <a:spAutoFit/>
          </a:bodyPr>
          <a:lstStyle/>
          <a:p>
            <a:r>
              <a:rPr lang="en-US" sz="4400" b="1" dirty="0">
                <a:latin typeface="Zapf Dingbats"/>
              </a:rPr>
              <a:t>★</a:t>
            </a:r>
            <a:r>
              <a:rPr lang="en-US" sz="4400" b="1" dirty="0"/>
              <a:t> Powerful rulers and armies often marched into a city to display power. Jesus, like King David before him, rode in on a small donkey, symbolizing a different kind of power.</a:t>
            </a:r>
          </a:p>
          <a:p>
            <a:r>
              <a:rPr lang="en-US" sz="4400" b="1" dirty="0">
                <a:latin typeface="Zapf Dingbats"/>
              </a:rPr>
              <a:t>★</a:t>
            </a:r>
            <a:r>
              <a:rPr lang="en-US" sz="4400" b="1" dirty="0"/>
              <a:t> Jerusalem = the central city of the Jewish religion. </a:t>
            </a:r>
          </a:p>
          <a:p>
            <a:endParaRPr lang="en-US" dirty="0"/>
          </a:p>
        </p:txBody>
      </p:sp>
    </p:spTree>
    <p:extLst>
      <p:ext uri="{BB962C8B-B14F-4D97-AF65-F5344CB8AC3E}">
        <p14:creationId xmlns:p14="http://schemas.microsoft.com/office/powerpoint/2010/main" val="117844298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87737" y="853316"/>
            <a:ext cx="7521106" cy="4154983"/>
          </a:xfrm>
          <a:prstGeom prst="rect">
            <a:avLst/>
          </a:prstGeom>
        </p:spPr>
        <p:txBody>
          <a:bodyPr wrap="square">
            <a:spAutoFit/>
          </a:bodyPr>
          <a:lstStyle/>
          <a:p>
            <a:r>
              <a:rPr lang="en-US" sz="4400" b="1" dirty="0">
                <a:solidFill>
                  <a:schemeClr val="accent3">
                    <a:lumMod val="50000"/>
                  </a:schemeClr>
                </a:solidFill>
              </a:rPr>
              <a:t>What did Jesus say earlier that he had come to do in Jerusalem?</a:t>
            </a:r>
          </a:p>
          <a:p>
            <a:r>
              <a:rPr lang="en-US" sz="4400" b="1" dirty="0">
                <a:solidFill>
                  <a:schemeClr val="accent3">
                    <a:lumMod val="50000"/>
                  </a:schemeClr>
                </a:solidFill>
              </a:rPr>
              <a:t> </a:t>
            </a:r>
          </a:p>
          <a:p>
            <a:r>
              <a:rPr lang="en-US" sz="4400" b="1" dirty="0">
                <a:solidFill>
                  <a:schemeClr val="accent3">
                    <a:lumMod val="50000"/>
                  </a:schemeClr>
                </a:solidFill>
              </a:rPr>
              <a:t>How is Jesus’ march into Jerusalem redefining power? </a:t>
            </a:r>
          </a:p>
        </p:txBody>
      </p:sp>
    </p:spTree>
    <p:extLst>
      <p:ext uri="{BB962C8B-B14F-4D97-AF65-F5344CB8AC3E}">
        <p14:creationId xmlns:p14="http://schemas.microsoft.com/office/powerpoint/2010/main" val="285039315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74235"/>
            <a:ext cx="7772400" cy="3111965"/>
          </a:xfrm>
        </p:spPr>
        <p:txBody>
          <a:bodyPr>
            <a:noAutofit/>
          </a:bodyPr>
          <a:lstStyle/>
          <a:p>
            <a:r>
              <a:rPr lang="en-US" sz="4800" b="1" dirty="0" smtClean="0"/>
              <a:t>Jesus </a:t>
            </a:r>
            <a:r>
              <a:rPr lang="en-US" sz="4800" b="1" dirty="0"/>
              <a:t>drives a bunch of money changers and merchants out of the courtyard of the temple. </a:t>
            </a:r>
          </a:p>
        </p:txBody>
      </p:sp>
      <p:sp>
        <p:nvSpPr>
          <p:cNvPr id="3" name="Subtitle 2"/>
          <p:cNvSpPr>
            <a:spLocks noGrp="1"/>
          </p:cNvSpPr>
          <p:nvPr>
            <p:ph type="subTitle" idx="1"/>
          </p:nvPr>
        </p:nvSpPr>
        <p:spPr/>
        <p:txBody>
          <a:bodyPr/>
          <a:lstStyle/>
          <a:p>
            <a:r>
              <a:rPr lang="en-US" dirty="0">
                <a:solidFill>
                  <a:schemeClr val="tx1"/>
                </a:solidFill>
              </a:rPr>
              <a:t>Mark 11:12-19</a:t>
            </a:r>
          </a:p>
        </p:txBody>
      </p:sp>
    </p:spTree>
    <p:extLst>
      <p:ext uri="{BB962C8B-B14F-4D97-AF65-F5344CB8AC3E}">
        <p14:creationId xmlns:p14="http://schemas.microsoft.com/office/powerpoint/2010/main" val="185416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4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181126579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1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297749946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5803" y="890303"/>
            <a:ext cx="8186908" cy="5262979"/>
          </a:xfrm>
          <a:prstGeom prst="rect">
            <a:avLst/>
          </a:prstGeom>
        </p:spPr>
        <p:txBody>
          <a:bodyPr wrap="square">
            <a:spAutoFit/>
          </a:bodyPr>
          <a:lstStyle/>
          <a:p>
            <a:r>
              <a:rPr lang="en-US" sz="4800" b="1" dirty="0">
                <a:latin typeface="Zapf Dingbats"/>
              </a:rPr>
              <a:t>★</a:t>
            </a:r>
            <a:r>
              <a:rPr lang="en-US" sz="4800" b="1" dirty="0"/>
              <a:t> The temple in Jerusalem was the main place of worship for the Jewish people. Just outside the temple, money changers and merchants set up tables to exchange coins and sell doves for sacrifices. </a:t>
            </a:r>
          </a:p>
        </p:txBody>
      </p:sp>
    </p:spTree>
    <p:extLst>
      <p:ext uri="{BB962C8B-B14F-4D97-AF65-F5344CB8AC3E}">
        <p14:creationId xmlns:p14="http://schemas.microsoft.com/office/powerpoint/2010/main" val="339134396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1034" y="1219500"/>
            <a:ext cx="6978600" cy="3046988"/>
          </a:xfrm>
          <a:prstGeom prst="rect">
            <a:avLst/>
          </a:prstGeom>
        </p:spPr>
        <p:txBody>
          <a:bodyPr wrap="square">
            <a:spAutoFit/>
          </a:bodyPr>
          <a:lstStyle/>
          <a:p>
            <a:r>
              <a:rPr lang="en-US" sz="4800" b="1" dirty="0">
                <a:solidFill>
                  <a:schemeClr val="accent3">
                    <a:lumMod val="50000"/>
                  </a:schemeClr>
                </a:solidFill>
              </a:rPr>
              <a:t>What do you think may need to be challenged or changed in the church today? </a:t>
            </a:r>
          </a:p>
        </p:txBody>
      </p:sp>
    </p:spTree>
    <p:extLst>
      <p:ext uri="{BB962C8B-B14F-4D97-AF65-F5344CB8AC3E}">
        <p14:creationId xmlns:p14="http://schemas.microsoft.com/office/powerpoint/2010/main" val="205764809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57803"/>
            <a:ext cx="7772400" cy="2690210"/>
          </a:xfrm>
        </p:spPr>
        <p:txBody>
          <a:bodyPr>
            <a:normAutofit/>
          </a:bodyPr>
          <a:lstStyle/>
          <a:p>
            <a:r>
              <a:rPr lang="en-US" sz="4800" b="1" dirty="0" smtClean="0"/>
              <a:t>Jesus </a:t>
            </a:r>
            <a:r>
              <a:rPr lang="en-US" sz="4800" b="1" dirty="0"/>
              <a:t>teaches lessons about faith, prayer, and forgiveness beside the withered fig tree. </a:t>
            </a:r>
          </a:p>
        </p:txBody>
      </p:sp>
      <p:sp>
        <p:nvSpPr>
          <p:cNvPr id="3" name="Subtitle 2"/>
          <p:cNvSpPr>
            <a:spLocks noGrp="1"/>
          </p:cNvSpPr>
          <p:nvPr>
            <p:ph type="subTitle" idx="1"/>
          </p:nvPr>
        </p:nvSpPr>
        <p:spPr/>
        <p:txBody>
          <a:bodyPr/>
          <a:lstStyle/>
          <a:p>
            <a:r>
              <a:rPr lang="en-US" dirty="0">
                <a:solidFill>
                  <a:schemeClr val="tx1"/>
                </a:solidFill>
              </a:rPr>
              <a:t>Mark 11:20-25</a:t>
            </a:r>
          </a:p>
        </p:txBody>
      </p:sp>
    </p:spTree>
    <p:extLst>
      <p:ext uri="{BB962C8B-B14F-4D97-AF65-F5344CB8AC3E}">
        <p14:creationId xmlns:p14="http://schemas.microsoft.com/office/powerpoint/2010/main" val="333038901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2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11080012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5122" y="942501"/>
            <a:ext cx="7582754" cy="3046988"/>
          </a:xfrm>
          <a:prstGeom prst="rect">
            <a:avLst/>
          </a:prstGeom>
        </p:spPr>
        <p:txBody>
          <a:bodyPr wrap="square">
            <a:spAutoFit/>
          </a:bodyPr>
          <a:lstStyle/>
          <a:p>
            <a:r>
              <a:rPr lang="en-US" sz="4800" b="1" dirty="0">
                <a:solidFill>
                  <a:schemeClr val="accent3">
                    <a:lumMod val="50000"/>
                  </a:schemeClr>
                </a:solidFill>
              </a:rPr>
              <a:t>What do you think about Jesus’ words about prayer? </a:t>
            </a:r>
          </a:p>
          <a:p>
            <a:r>
              <a:rPr lang="en-US" sz="4800" b="1" dirty="0">
                <a:solidFill>
                  <a:schemeClr val="accent3">
                    <a:lumMod val="50000"/>
                  </a:schemeClr>
                </a:solidFill>
              </a:rPr>
              <a:t>What questions or thoughts do you have about prayer? </a:t>
            </a:r>
          </a:p>
        </p:txBody>
      </p:sp>
    </p:spTree>
    <p:extLst>
      <p:ext uri="{BB962C8B-B14F-4D97-AF65-F5344CB8AC3E}">
        <p14:creationId xmlns:p14="http://schemas.microsoft.com/office/powerpoint/2010/main" val="241472758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74236"/>
            <a:ext cx="7772400" cy="2816068"/>
          </a:xfrm>
        </p:spPr>
        <p:txBody>
          <a:bodyPr>
            <a:noAutofit/>
          </a:bodyPr>
          <a:lstStyle/>
          <a:p>
            <a:r>
              <a:rPr lang="en-US" sz="4800" b="1" dirty="0" smtClean="0"/>
              <a:t>The </a:t>
            </a:r>
            <a:r>
              <a:rPr lang="en-US" sz="4800" b="1" dirty="0"/>
              <a:t>chief priests, scribes, and elders question where Jesus gets his authority to do what he does and says </a:t>
            </a:r>
          </a:p>
        </p:txBody>
      </p:sp>
      <p:sp>
        <p:nvSpPr>
          <p:cNvPr id="3" name="Subtitle 2"/>
          <p:cNvSpPr>
            <a:spLocks noGrp="1"/>
          </p:cNvSpPr>
          <p:nvPr>
            <p:ph type="subTitle" idx="1"/>
          </p:nvPr>
        </p:nvSpPr>
        <p:spPr/>
        <p:txBody>
          <a:bodyPr/>
          <a:lstStyle/>
          <a:p>
            <a:r>
              <a:rPr lang="en-US" dirty="0">
                <a:solidFill>
                  <a:srgbClr val="000000"/>
                </a:solidFill>
              </a:rPr>
              <a:t>Mark 11:27-33</a:t>
            </a:r>
          </a:p>
        </p:txBody>
      </p:sp>
    </p:spTree>
    <p:extLst>
      <p:ext uri="{BB962C8B-B14F-4D97-AF65-F5344CB8AC3E}">
        <p14:creationId xmlns:p14="http://schemas.microsoft.com/office/powerpoint/2010/main" val="208634409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2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202176477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9101" y="674950"/>
            <a:ext cx="7755368" cy="4832092"/>
          </a:xfrm>
          <a:prstGeom prst="rect">
            <a:avLst/>
          </a:prstGeom>
        </p:spPr>
        <p:txBody>
          <a:bodyPr wrap="square">
            <a:spAutoFit/>
          </a:bodyPr>
          <a:lstStyle/>
          <a:p>
            <a:r>
              <a:rPr lang="en-US" sz="4400" b="1" dirty="0">
                <a:latin typeface="Zapf Dingbats"/>
              </a:rPr>
              <a:t>★</a:t>
            </a:r>
            <a:r>
              <a:rPr lang="en-US" sz="4400" b="1" dirty="0"/>
              <a:t> Chief priests = those who supervised the work of other priests at the temple in Jerusalem</a:t>
            </a:r>
            <a:r>
              <a:rPr lang="en-US" sz="4400" b="1" dirty="0" smtClean="0"/>
              <a:t>.</a:t>
            </a:r>
            <a:endParaRPr lang="en-US" sz="4400" b="1" dirty="0"/>
          </a:p>
          <a:p>
            <a:r>
              <a:rPr lang="en-US" sz="4400" b="1" dirty="0">
                <a:latin typeface="Zapf Dingbats"/>
              </a:rPr>
              <a:t>★</a:t>
            </a:r>
            <a:r>
              <a:rPr lang="en-US" sz="4400" b="1" dirty="0"/>
              <a:t> Elders = authorities on the traditional interpretation and application of the Jewish law.</a:t>
            </a:r>
          </a:p>
        </p:txBody>
      </p:sp>
    </p:spTree>
    <p:extLst>
      <p:ext uri="{BB962C8B-B14F-4D97-AF65-F5344CB8AC3E}">
        <p14:creationId xmlns:p14="http://schemas.microsoft.com/office/powerpoint/2010/main" val="149149165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1428" y="1028804"/>
            <a:ext cx="7780029" cy="4524315"/>
          </a:xfrm>
          <a:prstGeom prst="rect">
            <a:avLst/>
          </a:prstGeom>
        </p:spPr>
        <p:txBody>
          <a:bodyPr wrap="square">
            <a:spAutoFit/>
          </a:bodyPr>
          <a:lstStyle/>
          <a:p>
            <a:r>
              <a:rPr lang="en-US" sz="4800" b="1" dirty="0">
                <a:solidFill>
                  <a:srgbClr val="4F6228"/>
                </a:solidFill>
              </a:rPr>
              <a:t>Who in your world has authority? Are they always right?</a:t>
            </a:r>
          </a:p>
          <a:p>
            <a:r>
              <a:rPr lang="en-US" sz="4800" b="1" dirty="0">
                <a:solidFill>
                  <a:srgbClr val="4F6228"/>
                </a:solidFill>
              </a:rPr>
              <a:t> </a:t>
            </a:r>
          </a:p>
          <a:p>
            <a:r>
              <a:rPr lang="en-US" sz="4800" b="1" dirty="0">
                <a:solidFill>
                  <a:srgbClr val="4F6228"/>
                </a:solidFill>
              </a:rPr>
              <a:t>Where does true authority come </a:t>
            </a:r>
            <a:r>
              <a:rPr lang="en-US" sz="4800" b="1" dirty="0" smtClean="0">
                <a:solidFill>
                  <a:srgbClr val="4F6228"/>
                </a:solidFill>
              </a:rPr>
              <a:t>from?</a:t>
            </a:r>
            <a:endParaRPr lang="en-US" sz="4800" b="1" dirty="0">
              <a:solidFill>
                <a:srgbClr val="4F6228"/>
              </a:solidFill>
            </a:endParaRPr>
          </a:p>
        </p:txBody>
      </p:sp>
    </p:spTree>
    <p:extLst>
      <p:ext uri="{BB962C8B-B14F-4D97-AF65-F5344CB8AC3E}">
        <p14:creationId xmlns:p14="http://schemas.microsoft.com/office/powerpoint/2010/main" val="2250524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1035" y="853316"/>
            <a:ext cx="7212864" cy="5509200"/>
          </a:xfrm>
          <a:prstGeom prst="rect">
            <a:avLst/>
          </a:prstGeom>
        </p:spPr>
        <p:txBody>
          <a:bodyPr wrap="square">
            <a:spAutoFit/>
          </a:bodyPr>
          <a:lstStyle/>
          <a:p>
            <a:r>
              <a:rPr lang="en-US" sz="4400" dirty="0">
                <a:latin typeface="Zapf Dingbats"/>
              </a:rPr>
              <a:t>★</a:t>
            </a:r>
            <a:r>
              <a:rPr lang="en-US" sz="4400" dirty="0"/>
              <a:t> Galilee = the northern region of what had been the territory of ancient Israel. At the time of Jesus it was settled by many different peoples and ruled by Herod Antipas, who governed on behalf of the Romans </a:t>
            </a:r>
          </a:p>
        </p:txBody>
      </p:sp>
    </p:spTree>
    <p:extLst>
      <p:ext uri="{BB962C8B-B14F-4D97-AF65-F5344CB8AC3E}">
        <p14:creationId xmlns:p14="http://schemas.microsoft.com/office/powerpoint/2010/main" val="188159213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08899"/>
            <a:ext cx="7772400" cy="2978407"/>
          </a:xfrm>
        </p:spPr>
        <p:txBody>
          <a:bodyPr>
            <a:noAutofit/>
          </a:bodyPr>
          <a:lstStyle/>
          <a:p>
            <a:r>
              <a:rPr lang="en-US" sz="4800" b="1" dirty="0" smtClean="0"/>
              <a:t>Jesus </a:t>
            </a:r>
            <a:r>
              <a:rPr lang="en-US" sz="4800" b="1" dirty="0"/>
              <a:t>tells a parable about how some wicked people renting land killed the landowner’s son. </a:t>
            </a:r>
          </a:p>
        </p:txBody>
      </p:sp>
      <p:sp>
        <p:nvSpPr>
          <p:cNvPr id="3" name="Subtitle 2"/>
          <p:cNvSpPr>
            <a:spLocks noGrp="1"/>
          </p:cNvSpPr>
          <p:nvPr>
            <p:ph type="subTitle" idx="1"/>
          </p:nvPr>
        </p:nvSpPr>
        <p:spPr>
          <a:xfrm>
            <a:off x="1371600" y="3886200"/>
            <a:ext cx="6400800" cy="747998"/>
          </a:xfrm>
        </p:spPr>
        <p:txBody>
          <a:bodyPr/>
          <a:lstStyle/>
          <a:p>
            <a:r>
              <a:rPr lang="en-US" dirty="0">
                <a:solidFill>
                  <a:schemeClr val="tx1"/>
                </a:solidFill>
              </a:rPr>
              <a:t>Mark 12:1-12</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8398" y="4746492"/>
            <a:ext cx="1270078" cy="1275511"/>
          </a:xfrm>
          <a:prstGeom prst="rect">
            <a:avLst/>
          </a:prstGeom>
        </p:spPr>
      </p:pic>
    </p:spTree>
    <p:extLst>
      <p:ext uri="{BB962C8B-B14F-4D97-AF65-F5344CB8AC3E}">
        <p14:creationId xmlns:p14="http://schemas.microsoft.com/office/powerpoint/2010/main" val="225208757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2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235136406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96524"/>
            <a:ext cx="7772400" cy="1798813"/>
          </a:xfrm>
        </p:spPr>
        <p:txBody>
          <a:bodyPr>
            <a:noAutofit/>
          </a:bodyPr>
          <a:lstStyle/>
          <a:p>
            <a:r>
              <a:rPr lang="en-US" sz="4800" b="1" dirty="0" smtClean="0"/>
              <a:t>Jesus </a:t>
            </a:r>
            <a:r>
              <a:rPr lang="en-US" sz="4800" b="1" dirty="0"/>
              <a:t>answers a question about paying taxes. </a:t>
            </a:r>
          </a:p>
        </p:txBody>
      </p:sp>
      <p:sp>
        <p:nvSpPr>
          <p:cNvPr id="3" name="Subtitle 2"/>
          <p:cNvSpPr>
            <a:spLocks noGrp="1"/>
          </p:cNvSpPr>
          <p:nvPr>
            <p:ph type="subTitle" idx="1"/>
          </p:nvPr>
        </p:nvSpPr>
        <p:spPr>
          <a:xfrm>
            <a:off x="1371600" y="3251226"/>
            <a:ext cx="6400800" cy="903956"/>
          </a:xfrm>
        </p:spPr>
        <p:txBody>
          <a:bodyPr/>
          <a:lstStyle/>
          <a:p>
            <a:r>
              <a:rPr lang="en-US" dirty="0">
                <a:solidFill>
                  <a:srgbClr val="000000"/>
                </a:solidFill>
              </a:rPr>
              <a:t>Mark 12:13-17</a:t>
            </a:r>
          </a:p>
        </p:txBody>
      </p:sp>
    </p:spTree>
    <p:extLst>
      <p:ext uri="{BB962C8B-B14F-4D97-AF65-F5344CB8AC3E}">
        <p14:creationId xmlns:p14="http://schemas.microsoft.com/office/powerpoint/2010/main" val="370384341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_022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417357496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8731" y="868214"/>
            <a:ext cx="7932413" cy="4524315"/>
          </a:xfrm>
          <a:prstGeom prst="rect">
            <a:avLst/>
          </a:prstGeom>
        </p:spPr>
        <p:txBody>
          <a:bodyPr wrap="square">
            <a:spAutoFit/>
          </a:bodyPr>
          <a:lstStyle/>
          <a:p>
            <a:r>
              <a:rPr lang="en-US" sz="4800" b="1" dirty="0">
                <a:latin typeface="Zapf Dingbats"/>
              </a:rPr>
              <a:t>★</a:t>
            </a:r>
            <a:r>
              <a:rPr lang="en-US" sz="4800" b="1" dirty="0"/>
              <a:t> Roman denarius = a silver coin that depicted the head of Roman ruler </a:t>
            </a:r>
            <a:r>
              <a:rPr lang="en-US" sz="4800" b="1" dirty="0" err="1"/>
              <a:t>Tiberias</a:t>
            </a:r>
            <a:r>
              <a:rPr lang="en-US" sz="4800" b="1" dirty="0"/>
              <a:t> Caesar. The denarius equaled the amount of a laborer’s pay for one day. </a:t>
            </a:r>
          </a:p>
        </p:txBody>
      </p:sp>
    </p:spTree>
    <p:extLst>
      <p:ext uri="{BB962C8B-B14F-4D97-AF65-F5344CB8AC3E}">
        <p14:creationId xmlns:p14="http://schemas.microsoft.com/office/powerpoint/2010/main" val="386266531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9539" y="1223192"/>
            <a:ext cx="6874015" cy="3046988"/>
          </a:xfrm>
          <a:prstGeom prst="rect">
            <a:avLst/>
          </a:prstGeom>
        </p:spPr>
        <p:txBody>
          <a:bodyPr wrap="square">
            <a:spAutoFit/>
          </a:bodyPr>
          <a:lstStyle/>
          <a:p>
            <a:r>
              <a:rPr lang="en-US" sz="4800" b="1" dirty="0">
                <a:solidFill>
                  <a:schemeClr val="accent3">
                    <a:lumMod val="50000"/>
                  </a:schemeClr>
                </a:solidFill>
              </a:rPr>
              <a:t>Here Jesus seems to be supporting the emperor. How do you interpret Jesus’ words? </a:t>
            </a:r>
          </a:p>
        </p:txBody>
      </p:sp>
    </p:spTree>
    <p:extLst>
      <p:ext uri="{BB962C8B-B14F-4D97-AF65-F5344CB8AC3E}">
        <p14:creationId xmlns:p14="http://schemas.microsoft.com/office/powerpoint/2010/main" val="354971046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93896"/>
            <a:ext cx="7772400" cy="2992304"/>
          </a:xfrm>
        </p:spPr>
        <p:txBody>
          <a:bodyPr>
            <a:noAutofit/>
          </a:bodyPr>
          <a:lstStyle/>
          <a:p>
            <a:r>
              <a:rPr lang="en-US" sz="4800" b="1" dirty="0" smtClean="0"/>
              <a:t>Jesus </a:t>
            </a:r>
            <a:r>
              <a:rPr lang="en-US" sz="4800" b="1" dirty="0"/>
              <a:t>responds to the Sadducees’ trick question concerning marriage in the resurrection. </a:t>
            </a:r>
          </a:p>
        </p:txBody>
      </p:sp>
      <p:sp>
        <p:nvSpPr>
          <p:cNvPr id="3" name="Subtitle 2"/>
          <p:cNvSpPr>
            <a:spLocks noGrp="1"/>
          </p:cNvSpPr>
          <p:nvPr>
            <p:ph type="subTitle" idx="1"/>
          </p:nvPr>
        </p:nvSpPr>
        <p:spPr/>
        <p:txBody>
          <a:bodyPr/>
          <a:lstStyle/>
          <a:p>
            <a:r>
              <a:rPr lang="en-US" dirty="0">
                <a:solidFill>
                  <a:schemeClr val="tx1"/>
                </a:solidFill>
              </a:rPr>
              <a:t>Mark 12:18-27 </a:t>
            </a:r>
          </a:p>
        </p:txBody>
      </p:sp>
    </p:spTree>
    <p:extLst>
      <p:ext uri="{BB962C8B-B14F-4D97-AF65-F5344CB8AC3E}">
        <p14:creationId xmlns:p14="http://schemas.microsoft.com/office/powerpoint/2010/main" val="124554302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2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404657538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2423" y="767955"/>
            <a:ext cx="7821003" cy="5262979"/>
          </a:xfrm>
          <a:prstGeom prst="rect">
            <a:avLst/>
          </a:prstGeom>
        </p:spPr>
        <p:txBody>
          <a:bodyPr wrap="square">
            <a:spAutoFit/>
          </a:bodyPr>
          <a:lstStyle/>
          <a:p>
            <a:r>
              <a:rPr lang="en-US" sz="4800" b="1" dirty="0">
                <a:latin typeface="Zapf Dingbats"/>
              </a:rPr>
              <a:t>★</a:t>
            </a:r>
            <a:r>
              <a:rPr lang="en-US" sz="4800" b="1" dirty="0"/>
              <a:t>Sadducees = a group that opposed the Pharisees and elders; they followed only the first five books of the Hebrew Scripture (the Torah) and didn’t believe in life after death. </a:t>
            </a:r>
          </a:p>
        </p:txBody>
      </p:sp>
    </p:spTree>
    <p:extLst>
      <p:ext uri="{BB962C8B-B14F-4D97-AF65-F5344CB8AC3E}">
        <p14:creationId xmlns:p14="http://schemas.microsoft.com/office/powerpoint/2010/main" val="291208220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93378"/>
            <a:ext cx="7772400" cy="2793410"/>
          </a:xfrm>
        </p:spPr>
        <p:txBody>
          <a:bodyPr>
            <a:noAutofit/>
          </a:bodyPr>
          <a:lstStyle/>
          <a:p>
            <a:r>
              <a:rPr lang="en-US" sz="4800" b="1" dirty="0" smtClean="0"/>
              <a:t>Jesus </a:t>
            </a:r>
            <a:r>
              <a:rPr lang="en-US" sz="4800" b="1" dirty="0"/>
              <a:t>answers the scribes’ question about which commandment is most important. </a:t>
            </a:r>
          </a:p>
        </p:txBody>
      </p:sp>
      <p:sp>
        <p:nvSpPr>
          <p:cNvPr id="3" name="Subtitle 2"/>
          <p:cNvSpPr>
            <a:spLocks noGrp="1"/>
          </p:cNvSpPr>
          <p:nvPr>
            <p:ph type="subTitle" idx="1"/>
          </p:nvPr>
        </p:nvSpPr>
        <p:spPr>
          <a:xfrm>
            <a:off x="1371600" y="3886200"/>
            <a:ext cx="6400800" cy="926236"/>
          </a:xfrm>
        </p:spPr>
        <p:txBody>
          <a:bodyPr>
            <a:normAutofit fontScale="92500" lnSpcReduction="10000"/>
          </a:bodyPr>
          <a:lstStyle/>
          <a:p>
            <a:r>
              <a:rPr lang="en-US" dirty="0">
                <a:solidFill>
                  <a:srgbClr val="000000"/>
                </a:solidFill>
              </a:rPr>
              <a:t>Mark 12:28-34</a:t>
            </a:r>
            <a:r>
              <a:rPr lang="en-US" dirty="0"/>
              <a:t/>
            </a:r>
            <a:br>
              <a:rPr lang="en-US" dirty="0"/>
            </a:br>
            <a:endParaRPr lang="en-US" dirty="0"/>
          </a:p>
        </p:txBody>
      </p:sp>
    </p:spTree>
    <p:extLst>
      <p:ext uri="{BB962C8B-B14F-4D97-AF65-F5344CB8AC3E}">
        <p14:creationId xmlns:p14="http://schemas.microsoft.com/office/powerpoint/2010/main" val="1820491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 YG15 gb final w:Sym edited PDF.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75059" cy="6858000"/>
          </a:xfrm>
          <a:prstGeom prst="rect">
            <a:avLst/>
          </a:prstGeom>
        </p:spPr>
      </p:pic>
    </p:spTree>
    <p:extLst>
      <p:ext uri="{BB962C8B-B14F-4D97-AF65-F5344CB8AC3E}">
        <p14:creationId xmlns:p14="http://schemas.microsoft.com/office/powerpoint/2010/main" val="2421125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Jesus calls fishermen to be disciples.</a:t>
            </a:r>
            <a:endParaRPr lang="en-US" b="1" dirty="0"/>
          </a:p>
        </p:txBody>
      </p:sp>
      <p:sp>
        <p:nvSpPr>
          <p:cNvPr id="3" name="Subtitle 2"/>
          <p:cNvSpPr>
            <a:spLocks noGrp="1"/>
          </p:cNvSpPr>
          <p:nvPr>
            <p:ph type="subTitle" idx="1"/>
          </p:nvPr>
        </p:nvSpPr>
        <p:spPr/>
        <p:txBody>
          <a:bodyPr/>
          <a:lstStyle/>
          <a:p>
            <a:r>
              <a:rPr lang="en-US" dirty="0" smtClean="0">
                <a:solidFill>
                  <a:srgbClr val="000000"/>
                </a:solidFill>
              </a:rPr>
              <a:t>Mark 1:16-20</a:t>
            </a:r>
            <a:endParaRPr lang="en-US" dirty="0">
              <a:solidFill>
                <a:srgbClr val="000000"/>
              </a:solidFill>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1600" y="4685017"/>
            <a:ext cx="1269957" cy="1282600"/>
          </a:xfrm>
          <a:prstGeom prst="rect">
            <a:avLst/>
          </a:prstGeom>
        </p:spPr>
      </p:pic>
    </p:spTree>
    <p:extLst>
      <p:ext uri="{BB962C8B-B14F-4D97-AF65-F5344CB8AC3E}">
        <p14:creationId xmlns:p14="http://schemas.microsoft.com/office/powerpoint/2010/main" val="239656839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2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83694488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0475" y="890493"/>
            <a:ext cx="8300067" cy="4524315"/>
          </a:xfrm>
          <a:prstGeom prst="rect">
            <a:avLst/>
          </a:prstGeom>
        </p:spPr>
        <p:txBody>
          <a:bodyPr wrap="square">
            <a:spAutoFit/>
          </a:bodyPr>
          <a:lstStyle/>
          <a:p>
            <a:r>
              <a:rPr lang="en-US" sz="4800" b="1" dirty="0">
                <a:latin typeface="Zapf Dingbats"/>
              </a:rPr>
              <a:t>★</a:t>
            </a:r>
            <a:r>
              <a:rPr lang="en-US" sz="4800" b="1" dirty="0"/>
              <a:t> Jesus quotes the </a:t>
            </a:r>
            <a:r>
              <a:rPr lang="en-US" sz="4800" b="1" i="1" dirty="0" err="1"/>
              <a:t>Shema</a:t>
            </a:r>
            <a:r>
              <a:rPr lang="en-US" sz="4800" b="1" dirty="0"/>
              <a:t>  (“Hear, O Israel”) in Deuteronomy 6:4-5, which calls the people to love God. He also quotes Leviticus 19:18: love your neighbor as yourself.</a:t>
            </a:r>
          </a:p>
        </p:txBody>
      </p:sp>
    </p:spTree>
    <p:extLst>
      <p:ext uri="{BB962C8B-B14F-4D97-AF65-F5344CB8AC3E}">
        <p14:creationId xmlns:p14="http://schemas.microsoft.com/office/powerpoint/2010/main" val="194749214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2765" y="1520273"/>
            <a:ext cx="8337778" cy="1569660"/>
          </a:xfrm>
          <a:prstGeom prst="rect">
            <a:avLst/>
          </a:prstGeom>
        </p:spPr>
        <p:txBody>
          <a:bodyPr wrap="square">
            <a:spAutoFit/>
          </a:bodyPr>
          <a:lstStyle/>
          <a:p>
            <a:r>
              <a:rPr lang="en-US" sz="4800" b="1" dirty="0">
                <a:solidFill>
                  <a:schemeClr val="accent3">
                    <a:lumMod val="50000"/>
                  </a:schemeClr>
                </a:solidFill>
              </a:rPr>
              <a:t>How is loving your neighbor like loving God? </a:t>
            </a:r>
          </a:p>
        </p:txBody>
      </p:sp>
    </p:spTree>
    <p:extLst>
      <p:ext uri="{BB962C8B-B14F-4D97-AF65-F5344CB8AC3E}">
        <p14:creationId xmlns:p14="http://schemas.microsoft.com/office/powerpoint/2010/main" val="427559974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3628" y="971875"/>
            <a:ext cx="8132952" cy="2914325"/>
          </a:xfrm>
        </p:spPr>
        <p:txBody>
          <a:bodyPr>
            <a:normAutofit/>
          </a:bodyPr>
          <a:lstStyle/>
          <a:p>
            <a:r>
              <a:rPr lang="en-US" b="1" dirty="0" smtClean="0"/>
              <a:t>Jesus </a:t>
            </a:r>
            <a:r>
              <a:rPr lang="en-US" b="1" dirty="0"/>
              <a:t>teaches in the temple. He speaks harsh words about the scribes and points to a poor widow’s offering. </a:t>
            </a:r>
          </a:p>
        </p:txBody>
      </p:sp>
      <p:sp>
        <p:nvSpPr>
          <p:cNvPr id="3" name="Subtitle 2"/>
          <p:cNvSpPr>
            <a:spLocks noGrp="1"/>
          </p:cNvSpPr>
          <p:nvPr>
            <p:ph type="subTitle" idx="1"/>
          </p:nvPr>
        </p:nvSpPr>
        <p:spPr>
          <a:xfrm>
            <a:off x="1371600" y="3886200"/>
            <a:ext cx="6400800" cy="747998"/>
          </a:xfrm>
        </p:spPr>
        <p:txBody>
          <a:bodyPr/>
          <a:lstStyle/>
          <a:p>
            <a:r>
              <a:rPr lang="en-US" dirty="0">
                <a:solidFill>
                  <a:schemeClr val="tx1"/>
                </a:solidFill>
              </a:rPr>
              <a:t>Mark 12:35-44</a:t>
            </a:r>
          </a:p>
        </p:txBody>
      </p:sp>
    </p:spTree>
    <p:extLst>
      <p:ext uri="{BB962C8B-B14F-4D97-AF65-F5344CB8AC3E}">
        <p14:creationId xmlns:p14="http://schemas.microsoft.com/office/powerpoint/2010/main" val="92264849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3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268027890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3295" y="1285211"/>
            <a:ext cx="7308516" cy="3046988"/>
          </a:xfrm>
          <a:prstGeom prst="rect">
            <a:avLst/>
          </a:prstGeom>
        </p:spPr>
        <p:txBody>
          <a:bodyPr wrap="square">
            <a:spAutoFit/>
          </a:bodyPr>
          <a:lstStyle/>
          <a:p>
            <a:r>
              <a:rPr lang="en-US" sz="4800" b="1" dirty="0">
                <a:latin typeface="Zapf Dingbats"/>
              </a:rPr>
              <a:t>★</a:t>
            </a:r>
            <a:r>
              <a:rPr lang="en-US" sz="4800" b="1" dirty="0"/>
              <a:t>  temple tax = the leaders of the temple expected all Jewish people, even poor widows, to contribute. </a:t>
            </a:r>
          </a:p>
        </p:txBody>
      </p:sp>
    </p:spTree>
    <p:extLst>
      <p:ext uri="{BB962C8B-B14F-4D97-AF65-F5344CB8AC3E}">
        <p14:creationId xmlns:p14="http://schemas.microsoft.com/office/powerpoint/2010/main" val="415748295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552" y="1256612"/>
            <a:ext cx="7475630" cy="2308324"/>
          </a:xfrm>
          <a:prstGeom prst="rect">
            <a:avLst/>
          </a:prstGeom>
        </p:spPr>
        <p:txBody>
          <a:bodyPr wrap="square">
            <a:spAutoFit/>
          </a:bodyPr>
          <a:lstStyle/>
          <a:p>
            <a:r>
              <a:rPr lang="en-US" sz="4800" b="1" dirty="0">
                <a:solidFill>
                  <a:schemeClr val="accent3">
                    <a:lumMod val="50000"/>
                  </a:schemeClr>
                </a:solidFill>
              </a:rPr>
              <a:t>Why do you think Mark puts these two stories next to each other? </a:t>
            </a:r>
          </a:p>
        </p:txBody>
      </p:sp>
    </p:spTree>
    <p:extLst>
      <p:ext uri="{BB962C8B-B14F-4D97-AF65-F5344CB8AC3E}">
        <p14:creationId xmlns:p14="http://schemas.microsoft.com/office/powerpoint/2010/main" val="307769290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05036"/>
            <a:ext cx="7772400" cy="1470025"/>
          </a:xfrm>
        </p:spPr>
        <p:txBody>
          <a:bodyPr>
            <a:noAutofit/>
          </a:bodyPr>
          <a:lstStyle/>
          <a:p>
            <a:r>
              <a:rPr lang="en-US" sz="4800" b="1" dirty="0" smtClean="0"/>
              <a:t>Jesus </a:t>
            </a:r>
            <a:r>
              <a:rPr lang="en-US" sz="4800" b="1" dirty="0"/>
              <a:t>predicts the destruction of the temple in Jerusalem. </a:t>
            </a:r>
          </a:p>
        </p:txBody>
      </p:sp>
      <p:sp>
        <p:nvSpPr>
          <p:cNvPr id="3" name="Subtitle 2"/>
          <p:cNvSpPr>
            <a:spLocks noGrp="1"/>
          </p:cNvSpPr>
          <p:nvPr>
            <p:ph type="subTitle" idx="1"/>
          </p:nvPr>
        </p:nvSpPr>
        <p:spPr>
          <a:xfrm>
            <a:off x="1371600" y="2794490"/>
            <a:ext cx="6400800" cy="714578"/>
          </a:xfrm>
        </p:spPr>
        <p:txBody>
          <a:bodyPr/>
          <a:lstStyle/>
          <a:p>
            <a:r>
              <a:rPr lang="en-US" dirty="0">
                <a:solidFill>
                  <a:schemeClr val="tx1"/>
                </a:solidFill>
              </a:rPr>
              <a:t>Mark 13:1-8</a:t>
            </a:r>
          </a:p>
        </p:txBody>
      </p:sp>
    </p:spTree>
    <p:extLst>
      <p:ext uri="{BB962C8B-B14F-4D97-AF65-F5344CB8AC3E}">
        <p14:creationId xmlns:p14="http://schemas.microsoft.com/office/powerpoint/2010/main" val="363615243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58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234851824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5039" y="868214"/>
            <a:ext cx="8255503" cy="4524315"/>
          </a:xfrm>
          <a:prstGeom prst="rect">
            <a:avLst/>
          </a:prstGeom>
        </p:spPr>
        <p:txBody>
          <a:bodyPr wrap="square">
            <a:spAutoFit/>
          </a:bodyPr>
          <a:lstStyle/>
          <a:p>
            <a:r>
              <a:rPr lang="en-US" sz="4800" b="1" dirty="0">
                <a:latin typeface="Zapf Dingbats"/>
              </a:rPr>
              <a:t>★</a:t>
            </a:r>
            <a:r>
              <a:rPr lang="en-US" sz="4800" b="1" dirty="0"/>
              <a:t> Many people in Jesus’ day put their faith in the temple and all it represented. About 40 years after Jesus was crucified, the Romans destroyed the temple in Jerusalem in 70 </a:t>
            </a:r>
            <a:r>
              <a:rPr lang="en-US" sz="4800" b="1" cap="small" dirty="0"/>
              <a:t>ad.</a:t>
            </a:r>
            <a:r>
              <a:rPr lang="en-US" sz="4800" b="1" dirty="0"/>
              <a:t> </a:t>
            </a:r>
          </a:p>
        </p:txBody>
      </p:sp>
    </p:spTree>
    <p:extLst>
      <p:ext uri="{BB962C8B-B14F-4D97-AF65-F5344CB8AC3E}">
        <p14:creationId xmlns:p14="http://schemas.microsoft.com/office/powerpoint/2010/main" val="1527440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_014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28094651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5596"/>
            <a:ext cx="7772400" cy="2862953"/>
          </a:xfrm>
        </p:spPr>
        <p:txBody>
          <a:bodyPr>
            <a:noAutofit/>
          </a:bodyPr>
          <a:lstStyle/>
          <a:p>
            <a:r>
              <a:rPr lang="en-US" sz="4800" b="1" dirty="0" smtClean="0"/>
              <a:t>Jesus </a:t>
            </a:r>
            <a:r>
              <a:rPr lang="en-US" sz="4800" b="1" dirty="0"/>
              <a:t>warns about how the disciples and others in Judea will face persecution and suffering </a:t>
            </a:r>
          </a:p>
        </p:txBody>
      </p:sp>
      <p:sp>
        <p:nvSpPr>
          <p:cNvPr id="3" name="Subtitle 2"/>
          <p:cNvSpPr>
            <a:spLocks noGrp="1"/>
          </p:cNvSpPr>
          <p:nvPr>
            <p:ph type="subTitle" idx="1"/>
          </p:nvPr>
        </p:nvSpPr>
        <p:spPr>
          <a:xfrm>
            <a:off x="1371600" y="3528911"/>
            <a:ext cx="6400800" cy="714578"/>
          </a:xfrm>
        </p:spPr>
        <p:txBody>
          <a:bodyPr/>
          <a:lstStyle/>
          <a:p>
            <a:r>
              <a:rPr lang="en-US" dirty="0">
                <a:solidFill>
                  <a:srgbClr val="000000"/>
                </a:solidFill>
              </a:rPr>
              <a:t>Mark 13:9-23 </a:t>
            </a:r>
          </a:p>
        </p:txBody>
      </p:sp>
    </p:spTree>
    <p:extLst>
      <p:ext uri="{BB962C8B-B14F-4D97-AF65-F5344CB8AC3E}">
        <p14:creationId xmlns:p14="http://schemas.microsoft.com/office/powerpoint/2010/main" val="127896633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58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265713542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5910" y="696294"/>
            <a:ext cx="8344632" cy="4524315"/>
          </a:xfrm>
          <a:prstGeom prst="rect">
            <a:avLst/>
          </a:prstGeom>
        </p:spPr>
        <p:txBody>
          <a:bodyPr wrap="square">
            <a:spAutoFit/>
          </a:bodyPr>
          <a:lstStyle/>
          <a:p>
            <a:r>
              <a:rPr lang="en-US" sz="4800" b="1" dirty="0">
                <a:solidFill>
                  <a:schemeClr val="accent3">
                    <a:lumMod val="50000"/>
                  </a:schemeClr>
                </a:solidFill>
              </a:rPr>
              <a:t>Have you heard about people in the world today who have faced persecution and suffering because of their faith?</a:t>
            </a:r>
          </a:p>
          <a:p>
            <a:r>
              <a:rPr lang="en-US" sz="4800" b="1" dirty="0">
                <a:solidFill>
                  <a:schemeClr val="accent3">
                    <a:lumMod val="50000"/>
                  </a:schemeClr>
                </a:solidFill>
              </a:rPr>
              <a:t> </a:t>
            </a:r>
          </a:p>
          <a:p>
            <a:r>
              <a:rPr lang="en-US" sz="4800" b="1" dirty="0">
                <a:solidFill>
                  <a:schemeClr val="accent3">
                    <a:lumMod val="50000"/>
                  </a:schemeClr>
                </a:solidFill>
              </a:rPr>
              <a:t>If so, pray for them. </a:t>
            </a:r>
          </a:p>
        </p:txBody>
      </p:sp>
    </p:spTree>
    <p:extLst>
      <p:ext uri="{BB962C8B-B14F-4D97-AF65-F5344CB8AC3E}">
        <p14:creationId xmlns:p14="http://schemas.microsoft.com/office/powerpoint/2010/main" val="176356216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4231" y="849336"/>
            <a:ext cx="8809769" cy="1924499"/>
          </a:xfrm>
        </p:spPr>
        <p:txBody>
          <a:bodyPr>
            <a:noAutofit/>
          </a:bodyPr>
          <a:lstStyle/>
          <a:p>
            <a:r>
              <a:rPr lang="en-US" sz="4800" b="1" dirty="0" smtClean="0"/>
              <a:t>Jesus </a:t>
            </a:r>
            <a:r>
              <a:rPr lang="en-US" sz="4800" b="1" dirty="0"/>
              <a:t>describes the coming of the Son of Man and tells his disciples to be watchful at all times. </a:t>
            </a:r>
          </a:p>
        </p:txBody>
      </p:sp>
      <p:sp>
        <p:nvSpPr>
          <p:cNvPr id="3" name="Subtitle 2"/>
          <p:cNvSpPr>
            <a:spLocks noGrp="1"/>
          </p:cNvSpPr>
          <p:nvPr>
            <p:ph type="subTitle" idx="1"/>
          </p:nvPr>
        </p:nvSpPr>
        <p:spPr>
          <a:xfrm>
            <a:off x="1371600" y="3184386"/>
            <a:ext cx="6400800" cy="747998"/>
          </a:xfrm>
        </p:spPr>
        <p:txBody>
          <a:bodyPr/>
          <a:lstStyle/>
          <a:p>
            <a:r>
              <a:rPr lang="en-US" dirty="0">
                <a:solidFill>
                  <a:schemeClr val="tx1"/>
                </a:solidFill>
              </a:rPr>
              <a:t>Mark 13:24-37</a:t>
            </a:r>
          </a:p>
        </p:txBody>
      </p:sp>
    </p:spTree>
    <p:extLst>
      <p:ext uri="{BB962C8B-B14F-4D97-AF65-F5344CB8AC3E}">
        <p14:creationId xmlns:p14="http://schemas.microsoft.com/office/powerpoint/2010/main" val="253941368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58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175098396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1885" y="839614"/>
            <a:ext cx="8222080" cy="3785652"/>
          </a:xfrm>
          <a:prstGeom prst="rect">
            <a:avLst/>
          </a:prstGeom>
        </p:spPr>
        <p:txBody>
          <a:bodyPr wrap="square">
            <a:spAutoFit/>
          </a:bodyPr>
          <a:lstStyle/>
          <a:p>
            <a:r>
              <a:rPr lang="en-US" sz="4800" b="1" dirty="0">
                <a:solidFill>
                  <a:schemeClr val="accent3">
                    <a:lumMod val="50000"/>
                  </a:schemeClr>
                </a:solidFill>
              </a:rPr>
              <a:t>Look back and find another place Jesus talks about the Son of Man.</a:t>
            </a:r>
          </a:p>
          <a:p>
            <a:r>
              <a:rPr lang="en-US" sz="4800" b="1" dirty="0">
                <a:solidFill>
                  <a:schemeClr val="accent3">
                    <a:lumMod val="50000"/>
                  </a:schemeClr>
                </a:solidFill>
              </a:rPr>
              <a:t>What does staying alert look and feel like?</a:t>
            </a:r>
          </a:p>
        </p:txBody>
      </p:sp>
    </p:spTree>
    <p:extLst>
      <p:ext uri="{BB962C8B-B14F-4D97-AF65-F5344CB8AC3E}">
        <p14:creationId xmlns:p14="http://schemas.microsoft.com/office/powerpoint/2010/main" val="340521082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0217"/>
            <a:ext cx="7772400" cy="2158436"/>
          </a:xfrm>
        </p:spPr>
        <p:txBody>
          <a:bodyPr>
            <a:noAutofit/>
          </a:bodyPr>
          <a:lstStyle/>
          <a:p>
            <a:r>
              <a:rPr lang="en-US" sz="4800" b="1" dirty="0" smtClean="0"/>
              <a:t>The </a:t>
            </a:r>
            <a:r>
              <a:rPr lang="en-US" sz="4800" b="1" dirty="0"/>
              <a:t>chief priests and scribes meet to decide when to arrest and kill Jesus. </a:t>
            </a:r>
          </a:p>
        </p:txBody>
      </p:sp>
      <p:sp>
        <p:nvSpPr>
          <p:cNvPr id="3" name="Subtitle 2"/>
          <p:cNvSpPr>
            <a:spLocks noGrp="1"/>
          </p:cNvSpPr>
          <p:nvPr>
            <p:ph type="subTitle" idx="1"/>
          </p:nvPr>
        </p:nvSpPr>
        <p:spPr>
          <a:xfrm>
            <a:off x="1371600" y="3181137"/>
            <a:ext cx="6400800" cy="736858"/>
          </a:xfrm>
        </p:spPr>
        <p:txBody>
          <a:bodyPr/>
          <a:lstStyle/>
          <a:p>
            <a:r>
              <a:rPr lang="en-US" dirty="0">
                <a:solidFill>
                  <a:schemeClr val="tx1"/>
                </a:solidFill>
              </a:rPr>
              <a:t>Mark 14:1-2</a:t>
            </a:r>
          </a:p>
        </p:txBody>
      </p:sp>
    </p:spTree>
    <p:extLst>
      <p:ext uri="{BB962C8B-B14F-4D97-AF65-F5344CB8AC3E}">
        <p14:creationId xmlns:p14="http://schemas.microsoft.com/office/powerpoint/2010/main" val="55570276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59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193890391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5642" y="946194"/>
            <a:ext cx="8132952" cy="4524315"/>
          </a:xfrm>
          <a:prstGeom prst="rect">
            <a:avLst/>
          </a:prstGeom>
        </p:spPr>
        <p:txBody>
          <a:bodyPr wrap="square">
            <a:spAutoFit/>
          </a:bodyPr>
          <a:lstStyle/>
          <a:p>
            <a:r>
              <a:rPr lang="en-US" sz="4800" b="1" dirty="0">
                <a:latin typeface="Zapf Dingbats"/>
              </a:rPr>
              <a:t>★</a:t>
            </a:r>
            <a:r>
              <a:rPr lang="en-US" sz="4800" b="1" dirty="0"/>
              <a:t> The Festival of Unleavened Bread and Passover were a yearly combined celebration recalling the time when the people of Israel were slaves in Egypt. </a:t>
            </a:r>
          </a:p>
        </p:txBody>
      </p:sp>
    </p:spTree>
    <p:extLst>
      <p:ext uri="{BB962C8B-B14F-4D97-AF65-F5344CB8AC3E}">
        <p14:creationId xmlns:p14="http://schemas.microsoft.com/office/powerpoint/2010/main" val="72934178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6179" y="1022674"/>
            <a:ext cx="8210939" cy="1569660"/>
          </a:xfrm>
          <a:prstGeom prst="rect">
            <a:avLst/>
          </a:prstGeom>
        </p:spPr>
        <p:txBody>
          <a:bodyPr wrap="square">
            <a:spAutoFit/>
          </a:bodyPr>
          <a:lstStyle/>
          <a:p>
            <a:r>
              <a:rPr lang="en-US" sz="4800" b="1" dirty="0">
                <a:solidFill>
                  <a:schemeClr val="accent3">
                    <a:lumMod val="50000"/>
                  </a:schemeClr>
                </a:solidFill>
              </a:rPr>
              <a:t>Why do you think these leaders want to get rid of Jesus? </a:t>
            </a:r>
          </a:p>
        </p:txBody>
      </p:sp>
    </p:spTree>
    <p:extLst>
      <p:ext uri="{BB962C8B-B14F-4D97-AF65-F5344CB8AC3E}">
        <p14:creationId xmlns:p14="http://schemas.microsoft.com/office/powerpoint/2010/main" val="3043288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7628" y="1524844"/>
            <a:ext cx="6719676" cy="3785652"/>
          </a:xfrm>
          <a:prstGeom prst="rect">
            <a:avLst/>
          </a:prstGeom>
        </p:spPr>
        <p:txBody>
          <a:bodyPr wrap="square">
            <a:spAutoFit/>
          </a:bodyPr>
          <a:lstStyle/>
          <a:p>
            <a:r>
              <a:rPr lang="en-US" sz="4800" b="1" dirty="0">
                <a:solidFill>
                  <a:srgbClr val="4F6228"/>
                </a:solidFill>
              </a:rPr>
              <a:t>If you were busy doing your thing, making a living, would you drop everything and follow Jesus? </a:t>
            </a:r>
          </a:p>
        </p:txBody>
      </p:sp>
    </p:spTree>
    <p:extLst>
      <p:ext uri="{BB962C8B-B14F-4D97-AF65-F5344CB8AC3E}">
        <p14:creationId xmlns:p14="http://schemas.microsoft.com/office/powerpoint/2010/main" val="188351086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115" y="660400"/>
            <a:ext cx="8656580" cy="1470025"/>
          </a:xfrm>
        </p:spPr>
        <p:txBody>
          <a:bodyPr>
            <a:noAutofit/>
          </a:bodyPr>
          <a:lstStyle/>
          <a:p>
            <a:r>
              <a:rPr lang="en-US" sz="4800" b="1" dirty="0" smtClean="0"/>
              <a:t>A </a:t>
            </a:r>
            <a:r>
              <a:rPr lang="en-US" sz="4800" b="1" dirty="0"/>
              <a:t>woman pours costly oil on Jesus at a house in Bethany. </a:t>
            </a:r>
          </a:p>
        </p:txBody>
      </p:sp>
      <p:sp>
        <p:nvSpPr>
          <p:cNvPr id="3" name="Subtitle 2"/>
          <p:cNvSpPr>
            <a:spLocks noGrp="1"/>
          </p:cNvSpPr>
          <p:nvPr>
            <p:ph type="subTitle" idx="1"/>
          </p:nvPr>
        </p:nvSpPr>
        <p:spPr>
          <a:xfrm>
            <a:off x="1371600" y="2872469"/>
            <a:ext cx="6400800" cy="647739"/>
          </a:xfrm>
        </p:spPr>
        <p:txBody>
          <a:bodyPr/>
          <a:lstStyle/>
          <a:p>
            <a:r>
              <a:rPr lang="en-US" dirty="0">
                <a:solidFill>
                  <a:schemeClr val="tx1"/>
                </a:solidFill>
              </a:rPr>
              <a:t>Mark 14:3-9 </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2963" y="4746492"/>
            <a:ext cx="1270078" cy="1275511"/>
          </a:xfrm>
          <a:prstGeom prst="rect">
            <a:avLst/>
          </a:prstGeom>
        </p:spPr>
      </p:pic>
    </p:spTree>
    <p:extLst>
      <p:ext uri="{BB962C8B-B14F-4D97-AF65-F5344CB8AC3E}">
        <p14:creationId xmlns:p14="http://schemas.microsoft.com/office/powerpoint/2010/main" val="397252367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59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31332783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4231" y="597535"/>
            <a:ext cx="8244361" cy="5632311"/>
          </a:xfrm>
          <a:prstGeom prst="rect">
            <a:avLst/>
          </a:prstGeom>
        </p:spPr>
        <p:txBody>
          <a:bodyPr wrap="square">
            <a:spAutoFit/>
          </a:bodyPr>
          <a:lstStyle/>
          <a:p>
            <a:r>
              <a:rPr lang="en-US" sz="4000" b="1" dirty="0">
                <a:latin typeface="Zapf Dingbats"/>
              </a:rPr>
              <a:t>★</a:t>
            </a:r>
            <a:r>
              <a:rPr lang="en-US" sz="4000" b="1" dirty="0"/>
              <a:t>The oil poured on Jesus’ head was called nard, an expensive ointment used in perfumes and medicines. The oil was worth 300 denarii, or the equivalent of a day’s pay for 300 workers. When rulers were crowned they were sometimes anointed, and anointing a body before burial was common. </a:t>
            </a:r>
          </a:p>
        </p:txBody>
      </p:sp>
    </p:spTree>
    <p:extLst>
      <p:ext uri="{BB962C8B-B14F-4D97-AF65-F5344CB8AC3E}">
        <p14:creationId xmlns:p14="http://schemas.microsoft.com/office/powerpoint/2010/main" val="425445012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4500" y="946194"/>
            <a:ext cx="8199798" cy="3785652"/>
          </a:xfrm>
          <a:prstGeom prst="rect">
            <a:avLst/>
          </a:prstGeom>
        </p:spPr>
        <p:txBody>
          <a:bodyPr wrap="square">
            <a:spAutoFit/>
          </a:bodyPr>
          <a:lstStyle/>
          <a:p>
            <a:r>
              <a:rPr lang="en-US" sz="4800" b="1" dirty="0">
                <a:solidFill>
                  <a:schemeClr val="accent3">
                    <a:lumMod val="50000"/>
                  </a:schemeClr>
                </a:solidFill>
              </a:rPr>
              <a:t>Some people wanted the oil sold in order to help the poor</a:t>
            </a:r>
            <a:r>
              <a:rPr lang="en-US" sz="4800" b="1" dirty="0" smtClean="0">
                <a:solidFill>
                  <a:schemeClr val="accent3">
                    <a:lumMod val="50000"/>
                  </a:schemeClr>
                </a:solidFill>
              </a:rPr>
              <a:t>.</a:t>
            </a:r>
          </a:p>
          <a:p>
            <a:r>
              <a:rPr lang="en-US" sz="4800" b="1" dirty="0" smtClean="0">
                <a:solidFill>
                  <a:schemeClr val="accent3">
                    <a:lumMod val="50000"/>
                  </a:schemeClr>
                </a:solidFill>
              </a:rPr>
              <a:t> </a:t>
            </a:r>
            <a:endParaRPr lang="en-US" sz="4800" b="1" dirty="0">
              <a:solidFill>
                <a:schemeClr val="accent3">
                  <a:lumMod val="50000"/>
                </a:schemeClr>
              </a:solidFill>
            </a:endParaRPr>
          </a:p>
          <a:p>
            <a:r>
              <a:rPr lang="en-US" sz="4800" b="1" dirty="0">
                <a:solidFill>
                  <a:schemeClr val="accent3">
                    <a:lumMod val="50000"/>
                  </a:schemeClr>
                </a:solidFill>
              </a:rPr>
              <a:t>Would you have agreed with them?  Why or why not? </a:t>
            </a:r>
          </a:p>
        </p:txBody>
      </p:sp>
    </p:spTree>
    <p:extLst>
      <p:ext uri="{BB962C8B-B14F-4D97-AF65-F5344CB8AC3E}">
        <p14:creationId xmlns:p14="http://schemas.microsoft.com/office/powerpoint/2010/main" val="355008993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1077" y="660399"/>
            <a:ext cx="8322349" cy="2514471"/>
          </a:xfrm>
        </p:spPr>
        <p:txBody>
          <a:bodyPr>
            <a:noAutofit/>
          </a:bodyPr>
          <a:lstStyle/>
          <a:p>
            <a:r>
              <a:rPr lang="en-US" sz="4800" b="1" dirty="0" smtClean="0"/>
              <a:t>The </a:t>
            </a:r>
            <a:r>
              <a:rPr lang="en-US" sz="4800" b="1" dirty="0"/>
              <a:t>disciple Judas Iscariot tells the chief priests that he will betray Jesus to them. </a:t>
            </a:r>
          </a:p>
        </p:txBody>
      </p:sp>
      <p:sp>
        <p:nvSpPr>
          <p:cNvPr id="3" name="Subtitle 2"/>
          <p:cNvSpPr>
            <a:spLocks noGrp="1"/>
          </p:cNvSpPr>
          <p:nvPr>
            <p:ph type="subTitle" idx="1"/>
          </p:nvPr>
        </p:nvSpPr>
        <p:spPr/>
        <p:txBody>
          <a:bodyPr/>
          <a:lstStyle/>
          <a:p>
            <a:r>
              <a:rPr lang="en-US" dirty="0">
                <a:solidFill>
                  <a:schemeClr val="tx1"/>
                </a:solidFill>
              </a:rPr>
              <a:t>Mark 14:10-11</a:t>
            </a:r>
          </a:p>
        </p:txBody>
      </p:sp>
    </p:spTree>
    <p:extLst>
      <p:ext uri="{BB962C8B-B14F-4D97-AF65-F5344CB8AC3E}">
        <p14:creationId xmlns:p14="http://schemas.microsoft.com/office/powerpoint/2010/main" val="300999627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59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97200135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4500" y="922415"/>
            <a:ext cx="8244362" cy="3046988"/>
          </a:xfrm>
          <a:prstGeom prst="rect">
            <a:avLst/>
          </a:prstGeom>
        </p:spPr>
        <p:txBody>
          <a:bodyPr wrap="square">
            <a:spAutoFit/>
          </a:bodyPr>
          <a:lstStyle/>
          <a:p>
            <a:r>
              <a:rPr lang="en-US" sz="4800" b="1" dirty="0"/>
              <a:t>Why would one of the disciples betray Jesus</a:t>
            </a:r>
            <a:r>
              <a:rPr lang="en-US" sz="4800" b="1" dirty="0" smtClean="0"/>
              <a:t>?</a:t>
            </a:r>
          </a:p>
          <a:p>
            <a:endParaRPr lang="en-US" sz="4800" b="1" dirty="0"/>
          </a:p>
          <a:p>
            <a:r>
              <a:rPr lang="en-US" sz="4800" b="1" dirty="0"/>
              <a:t>Have you ever been betrayed? </a:t>
            </a:r>
          </a:p>
        </p:txBody>
      </p:sp>
    </p:spTree>
    <p:extLst>
      <p:ext uri="{BB962C8B-B14F-4D97-AF65-F5344CB8AC3E}">
        <p14:creationId xmlns:p14="http://schemas.microsoft.com/office/powerpoint/2010/main" val="426332876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384"/>
            <a:ext cx="7772400" cy="1470025"/>
          </a:xfrm>
        </p:spPr>
        <p:txBody>
          <a:bodyPr>
            <a:noAutofit/>
          </a:bodyPr>
          <a:lstStyle/>
          <a:p>
            <a:r>
              <a:rPr lang="en-US" sz="4800" b="1" dirty="0" smtClean="0"/>
              <a:t>Jesus </a:t>
            </a:r>
            <a:r>
              <a:rPr lang="en-US" sz="4800" b="1" dirty="0"/>
              <a:t>eats the Passover meal with his disciples. </a:t>
            </a:r>
          </a:p>
        </p:txBody>
      </p:sp>
      <p:sp>
        <p:nvSpPr>
          <p:cNvPr id="3" name="Subtitle 2"/>
          <p:cNvSpPr>
            <a:spLocks noGrp="1"/>
          </p:cNvSpPr>
          <p:nvPr>
            <p:ph type="subTitle" idx="1"/>
          </p:nvPr>
        </p:nvSpPr>
        <p:spPr>
          <a:xfrm>
            <a:off x="1371600" y="2705371"/>
            <a:ext cx="6400800" cy="747998"/>
          </a:xfrm>
        </p:spPr>
        <p:txBody>
          <a:bodyPr/>
          <a:lstStyle/>
          <a:p>
            <a:r>
              <a:rPr lang="en-US" dirty="0">
                <a:solidFill>
                  <a:srgbClr val="000000"/>
                </a:solidFill>
              </a:rPr>
              <a:t>Mark 14:12-25</a:t>
            </a:r>
          </a:p>
        </p:txBody>
      </p:sp>
    </p:spTree>
    <p:extLst>
      <p:ext uri="{BB962C8B-B14F-4D97-AF65-F5344CB8AC3E}">
        <p14:creationId xmlns:p14="http://schemas.microsoft.com/office/powerpoint/2010/main" val="379608471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59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255767337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090" y="658054"/>
            <a:ext cx="8355772" cy="5509200"/>
          </a:xfrm>
          <a:prstGeom prst="rect">
            <a:avLst/>
          </a:prstGeom>
        </p:spPr>
        <p:txBody>
          <a:bodyPr wrap="square">
            <a:spAutoFit/>
          </a:bodyPr>
          <a:lstStyle/>
          <a:p>
            <a:r>
              <a:rPr lang="en-US" sz="4400" b="1" dirty="0">
                <a:latin typeface="Zapf Dingbats"/>
              </a:rPr>
              <a:t>★</a:t>
            </a:r>
            <a:r>
              <a:rPr lang="en-US" sz="4400" b="1" dirty="0"/>
              <a:t> Passover = the Jewish celebration based on Exodus 12 when the Israelite people killed a lamb and put its blood on the doorposts of houses, so the angel of death that came to Egyptian homes would “pass over” their houses. </a:t>
            </a:r>
          </a:p>
        </p:txBody>
      </p:sp>
    </p:spTree>
    <p:extLst>
      <p:ext uri="{BB962C8B-B14F-4D97-AF65-F5344CB8AC3E}">
        <p14:creationId xmlns:p14="http://schemas.microsoft.com/office/powerpoint/2010/main" val="2167707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Jesus casts out an unclean spirit from a man in Capernaum.</a:t>
            </a:r>
            <a:endParaRPr lang="en-US" b="1" dirty="0"/>
          </a:p>
        </p:txBody>
      </p:sp>
      <p:sp>
        <p:nvSpPr>
          <p:cNvPr id="3" name="Subtitle 2"/>
          <p:cNvSpPr>
            <a:spLocks noGrp="1"/>
          </p:cNvSpPr>
          <p:nvPr>
            <p:ph type="subTitle" idx="1"/>
          </p:nvPr>
        </p:nvSpPr>
        <p:spPr/>
        <p:txBody>
          <a:bodyPr/>
          <a:lstStyle/>
          <a:p>
            <a:r>
              <a:rPr lang="en-US" dirty="0" smtClean="0">
                <a:solidFill>
                  <a:srgbClr val="000000"/>
                </a:solidFill>
              </a:rPr>
              <a:t>Mark 1:21-28</a:t>
            </a:r>
            <a:endParaRPr lang="en-US" dirty="0">
              <a:solidFill>
                <a:srgbClr val="000000"/>
              </a:solidFill>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41557" y="4685017"/>
            <a:ext cx="1269957" cy="1282600"/>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8813" y="4685017"/>
            <a:ext cx="1350803" cy="1386227"/>
          </a:xfrm>
          <a:prstGeom prst="rect">
            <a:avLst/>
          </a:prstGeom>
        </p:spPr>
      </p:pic>
    </p:spTree>
    <p:extLst>
      <p:ext uri="{BB962C8B-B14F-4D97-AF65-F5344CB8AC3E}">
        <p14:creationId xmlns:p14="http://schemas.microsoft.com/office/powerpoint/2010/main" val="293627805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5641" y="1106972"/>
            <a:ext cx="8233221" cy="3046988"/>
          </a:xfrm>
          <a:prstGeom prst="rect">
            <a:avLst/>
          </a:prstGeom>
        </p:spPr>
        <p:txBody>
          <a:bodyPr wrap="square">
            <a:spAutoFit/>
          </a:bodyPr>
          <a:lstStyle/>
          <a:p>
            <a:r>
              <a:rPr lang="en-US" sz="4800" b="1" dirty="0">
                <a:solidFill>
                  <a:schemeClr val="accent3">
                    <a:lumMod val="50000"/>
                  </a:schemeClr>
                </a:solidFill>
              </a:rPr>
              <a:t>Have you ever been betrayed</a:t>
            </a:r>
            <a:r>
              <a:rPr lang="en-US" sz="4800" b="1" dirty="0" smtClean="0">
                <a:solidFill>
                  <a:schemeClr val="accent3">
                    <a:lumMod val="50000"/>
                  </a:schemeClr>
                </a:solidFill>
              </a:rPr>
              <a:t>?</a:t>
            </a:r>
          </a:p>
          <a:p>
            <a:endParaRPr lang="en-US" sz="4800" b="1" dirty="0">
              <a:solidFill>
                <a:schemeClr val="accent3">
                  <a:lumMod val="50000"/>
                </a:schemeClr>
              </a:solidFill>
            </a:endParaRPr>
          </a:p>
          <a:p>
            <a:r>
              <a:rPr lang="en-US" sz="4800" b="1" dirty="0">
                <a:solidFill>
                  <a:schemeClr val="accent3">
                    <a:lumMod val="50000"/>
                  </a:schemeClr>
                </a:solidFill>
              </a:rPr>
              <a:t>Where might you hear this in a worship service? </a:t>
            </a:r>
          </a:p>
        </p:txBody>
      </p:sp>
    </p:spTree>
    <p:extLst>
      <p:ext uri="{BB962C8B-B14F-4D97-AF65-F5344CB8AC3E}">
        <p14:creationId xmlns:p14="http://schemas.microsoft.com/office/powerpoint/2010/main" val="108256695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9936" y="674243"/>
            <a:ext cx="8068264" cy="2266689"/>
          </a:xfrm>
        </p:spPr>
        <p:txBody>
          <a:bodyPr>
            <a:noAutofit/>
          </a:bodyPr>
          <a:lstStyle/>
          <a:p>
            <a:r>
              <a:rPr lang="en-US" sz="4800" b="1" dirty="0" smtClean="0"/>
              <a:t>Jesus </a:t>
            </a:r>
            <a:r>
              <a:rPr lang="en-US" sz="4800" b="1" dirty="0"/>
              <a:t>tells Peter that Peter will deny him three times before the night is over. </a:t>
            </a:r>
          </a:p>
        </p:txBody>
      </p:sp>
      <p:sp>
        <p:nvSpPr>
          <p:cNvPr id="3" name="Subtitle 2"/>
          <p:cNvSpPr>
            <a:spLocks noGrp="1"/>
          </p:cNvSpPr>
          <p:nvPr>
            <p:ph type="subTitle" idx="1"/>
          </p:nvPr>
        </p:nvSpPr>
        <p:spPr>
          <a:xfrm>
            <a:off x="1371600" y="3262365"/>
            <a:ext cx="6400800" cy="814837"/>
          </a:xfrm>
        </p:spPr>
        <p:txBody>
          <a:bodyPr/>
          <a:lstStyle/>
          <a:p>
            <a:r>
              <a:rPr lang="en-US" dirty="0">
                <a:solidFill>
                  <a:schemeClr val="tx1"/>
                </a:solidFill>
              </a:rPr>
              <a:t>Mark 14:26-31</a:t>
            </a:r>
          </a:p>
        </p:txBody>
      </p:sp>
    </p:spTree>
    <p:extLst>
      <p:ext uri="{BB962C8B-B14F-4D97-AF65-F5344CB8AC3E}">
        <p14:creationId xmlns:p14="http://schemas.microsoft.com/office/powerpoint/2010/main" val="82864249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59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47720409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090" y="660400"/>
            <a:ext cx="8422618" cy="2347373"/>
          </a:xfrm>
        </p:spPr>
        <p:txBody>
          <a:bodyPr>
            <a:noAutofit/>
          </a:bodyPr>
          <a:lstStyle/>
          <a:p>
            <a:r>
              <a:rPr lang="en-US" sz="4800" b="1" dirty="0" smtClean="0"/>
              <a:t>Distressed </a:t>
            </a:r>
            <a:r>
              <a:rPr lang="en-US" sz="4800" b="1" dirty="0"/>
              <a:t>and deeply grieved, Jesus prays at Gethsemane, while the disciples lay sleeping. </a:t>
            </a:r>
          </a:p>
        </p:txBody>
      </p:sp>
      <p:sp>
        <p:nvSpPr>
          <p:cNvPr id="3" name="Subtitle 2"/>
          <p:cNvSpPr>
            <a:spLocks noGrp="1"/>
          </p:cNvSpPr>
          <p:nvPr>
            <p:ph type="subTitle" idx="1"/>
          </p:nvPr>
        </p:nvSpPr>
        <p:spPr>
          <a:xfrm>
            <a:off x="1371600" y="3886200"/>
            <a:ext cx="6400800" cy="692298"/>
          </a:xfrm>
        </p:spPr>
        <p:txBody>
          <a:bodyPr/>
          <a:lstStyle/>
          <a:p>
            <a:r>
              <a:rPr lang="en-US" dirty="0">
                <a:solidFill>
                  <a:srgbClr val="000000"/>
                </a:solidFill>
              </a:rPr>
              <a:t>Mark 14:32-42</a:t>
            </a:r>
          </a:p>
        </p:txBody>
      </p:sp>
    </p:spTree>
    <p:extLst>
      <p:ext uri="{BB962C8B-B14F-4D97-AF65-F5344CB8AC3E}">
        <p14:creationId xmlns:p14="http://schemas.microsoft.com/office/powerpoint/2010/main" val="172492624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60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57404275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0475" y="990055"/>
            <a:ext cx="7876708" cy="3785652"/>
          </a:xfrm>
          <a:prstGeom prst="rect">
            <a:avLst/>
          </a:prstGeom>
        </p:spPr>
        <p:txBody>
          <a:bodyPr wrap="square">
            <a:spAutoFit/>
          </a:bodyPr>
          <a:lstStyle/>
          <a:p>
            <a:r>
              <a:rPr lang="en-US" sz="4800" b="1" dirty="0">
                <a:solidFill>
                  <a:schemeClr val="accent3">
                    <a:lumMod val="50000"/>
                  </a:schemeClr>
                </a:solidFill>
              </a:rPr>
              <a:t>What </a:t>
            </a:r>
            <a:r>
              <a:rPr lang="en-US" sz="4800" b="1" dirty="0" smtClean="0">
                <a:solidFill>
                  <a:schemeClr val="accent3">
                    <a:lumMod val="50000"/>
                  </a:schemeClr>
                </a:solidFill>
              </a:rPr>
              <a:t>do you </a:t>
            </a:r>
            <a:r>
              <a:rPr lang="en-US" sz="4800" b="1" dirty="0">
                <a:solidFill>
                  <a:schemeClr val="accent3">
                    <a:lumMod val="50000"/>
                  </a:schemeClr>
                </a:solidFill>
              </a:rPr>
              <a:t>hear Jesus wrestling with in his prayer?</a:t>
            </a:r>
          </a:p>
          <a:p>
            <a:r>
              <a:rPr lang="en-US" sz="4800" b="1" dirty="0">
                <a:solidFill>
                  <a:schemeClr val="accent3">
                    <a:lumMod val="50000"/>
                  </a:schemeClr>
                </a:solidFill>
              </a:rPr>
              <a:t> </a:t>
            </a:r>
          </a:p>
          <a:p>
            <a:r>
              <a:rPr lang="en-US" sz="4800" b="1" dirty="0">
                <a:solidFill>
                  <a:schemeClr val="accent3">
                    <a:lumMod val="50000"/>
                  </a:schemeClr>
                </a:solidFill>
              </a:rPr>
              <a:t>What </a:t>
            </a:r>
            <a:r>
              <a:rPr lang="en-US" sz="4800" b="1" dirty="0" smtClean="0">
                <a:solidFill>
                  <a:schemeClr val="accent3">
                    <a:lumMod val="50000"/>
                  </a:schemeClr>
                </a:solidFill>
              </a:rPr>
              <a:t>do you </a:t>
            </a:r>
            <a:r>
              <a:rPr lang="en-US" sz="4800" b="1" dirty="0">
                <a:solidFill>
                  <a:schemeClr val="accent3">
                    <a:lumMod val="50000"/>
                  </a:schemeClr>
                </a:solidFill>
              </a:rPr>
              <a:t>wrestle with in your prayers? </a:t>
            </a:r>
          </a:p>
        </p:txBody>
      </p:sp>
    </p:spTree>
    <p:extLst>
      <p:ext uri="{BB962C8B-B14F-4D97-AF65-F5344CB8AC3E}">
        <p14:creationId xmlns:p14="http://schemas.microsoft.com/office/powerpoint/2010/main" val="140492372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60400"/>
            <a:ext cx="7772400" cy="2915507"/>
          </a:xfrm>
        </p:spPr>
        <p:txBody>
          <a:bodyPr>
            <a:noAutofit/>
          </a:bodyPr>
          <a:lstStyle/>
          <a:p>
            <a:r>
              <a:rPr lang="en-US" sz="4800" b="1" dirty="0" smtClean="0"/>
              <a:t>Judas </a:t>
            </a:r>
            <a:r>
              <a:rPr lang="en-US" sz="4800" b="1" dirty="0"/>
              <a:t>leads a crowd with chief priests, scribes, and elders to Jesus and betrays him by kissing </a:t>
            </a:r>
            <a:r>
              <a:rPr lang="en-US" sz="4800" b="1" dirty="0" smtClean="0"/>
              <a:t>him.</a:t>
            </a:r>
            <a:endParaRPr lang="en-US" sz="4800" b="1" dirty="0"/>
          </a:p>
        </p:txBody>
      </p:sp>
      <p:sp>
        <p:nvSpPr>
          <p:cNvPr id="3" name="Subtitle 2"/>
          <p:cNvSpPr>
            <a:spLocks noGrp="1"/>
          </p:cNvSpPr>
          <p:nvPr>
            <p:ph type="subTitle" idx="1"/>
          </p:nvPr>
        </p:nvSpPr>
        <p:spPr>
          <a:xfrm>
            <a:off x="1371600" y="3886200"/>
            <a:ext cx="6400800" cy="636599"/>
          </a:xfrm>
        </p:spPr>
        <p:txBody>
          <a:bodyPr/>
          <a:lstStyle/>
          <a:p>
            <a:r>
              <a:rPr lang="en-US" dirty="0">
                <a:solidFill>
                  <a:schemeClr val="tx1"/>
                </a:solidFill>
              </a:rPr>
              <a:t>Mark 14:43-52</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1600" y="4685017"/>
            <a:ext cx="1269957" cy="1282600"/>
          </a:xfrm>
          <a:prstGeom prst="rect">
            <a:avLst/>
          </a:prstGeom>
        </p:spPr>
      </p:pic>
    </p:spTree>
    <p:extLst>
      <p:ext uri="{BB962C8B-B14F-4D97-AF65-F5344CB8AC3E}">
        <p14:creationId xmlns:p14="http://schemas.microsoft.com/office/powerpoint/2010/main" val="36318912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60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341735227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4231" y="1200912"/>
            <a:ext cx="8456041" cy="2308324"/>
          </a:xfrm>
          <a:prstGeom prst="rect">
            <a:avLst/>
          </a:prstGeom>
        </p:spPr>
        <p:txBody>
          <a:bodyPr wrap="square">
            <a:spAutoFit/>
          </a:bodyPr>
          <a:lstStyle/>
          <a:p>
            <a:r>
              <a:rPr lang="en-US" sz="4800" b="1" dirty="0">
                <a:latin typeface="Zapf Dingbats"/>
              </a:rPr>
              <a:t>★</a:t>
            </a:r>
            <a:r>
              <a:rPr lang="en-US" sz="4800" b="1" dirty="0"/>
              <a:t>Rabbi = teacher. Judas called Jesus “Rabbi” when he betrayed him. </a:t>
            </a:r>
          </a:p>
        </p:txBody>
      </p:sp>
    </p:spTree>
    <p:extLst>
      <p:ext uri="{BB962C8B-B14F-4D97-AF65-F5344CB8AC3E}">
        <p14:creationId xmlns:p14="http://schemas.microsoft.com/office/powerpoint/2010/main" val="370173430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9667" y="674244"/>
            <a:ext cx="8478323" cy="2233270"/>
          </a:xfrm>
        </p:spPr>
        <p:txBody>
          <a:bodyPr>
            <a:noAutofit/>
          </a:bodyPr>
          <a:lstStyle/>
          <a:p>
            <a:r>
              <a:rPr lang="en-US" sz="4800" b="1" dirty="0" smtClean="0"/>
              <a:t>Jesus </a:t>
            </a:r>
            <a:r>
              <a:rPr lang="en-US" sz="4800" b="1" dirty="0"/>
              <a:t>is brought to face the high priest and the council of chief priests and </a:t>
            </a:r>
            <a:r>
              <a:rPr lang="en-US" sz="4800" b="1" dirty="0" smtClean="0"/>
              <a:t>elders.</a:t>
            </a:r>
            <a:endParaRPr lang="en-US" sz="4800" b="1" dirty="0"/>
          </a:p>
        </p:txBody>
      </p:sp>
      <p:sp>
        <p:nvSpPr>
          <p:cNvPr id="3" name="Subtitle 2"/>
          <p:cNvSpPr>
            <a:spLocks noGrp="1"/>
          </p:cNvSpPr>
          <p:nvPr>
            <p:ph type="subTitle" idx="1"/>
          </p:nvPr>
        </p:nvSpPr>
        <p:spPr>
          <a:xfrm>
            <a:off x="1371600" y="3362625"/>
            <a:ext cx="6400800" cy="736858"/>
          </a:xfrm>
        </p:spPr>
        <p:txBody>
          <a:bodyPr/>
          <a:lstStyle/>
          <a:p>
            <a:r>
              <a:rPr lang="en-US" dirty="0">
                <a:solidFill>
                  <a:schemeClr val="tx1"/>
                </a:solidFill>
              </a:rPr>
              <a:t>Mark 14:53-65</a:t>
            </a:r>
          </a:p>
        </p:txBody>
      </p:sp>
    </p:spTree>
    <p:extLst>
      <p:ext uri="{BB962C8B-B14F-4D97-AF65-F5344CB8AC3E}">
        <p14:creationId xmlns:p14="http://schemas.microsoft.com/office/powerpoint/2010/main" val="3894502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4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294099207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60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303388940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2218" y="608675"/>
            <a:ext cx="8144093" cy="5016758"/>
          </a:xfrm>
          <a:prstGeom prst="rect">
            <a:avLst/>
          </a:prstGeom>
        </p:spPr>
        <p:txBody>
          <a:bodyPr wrap="square">
            <a:spAutoFit/>
          </a:bodyPr>
          <a:lstStyle/>
          <a:p>
            <a:r>
              <a:rPr lang="en-US" sz="4000" b="1" dirty="0">
                <a:latin typeface="Zapf Dingbats"/>
              </a:rPr>
              <a:t>★</a:t>
            </a:r>
            <a:r>
              <a:rPr lang="en-US" sz="4000" b="1" dirty="0"/>
              <a:t> High Priest = the main priest in charge of the temple activities.</a:t>
            </a:r>
          </a:p>
          <a:p>
            <a:r>
              <a:rPr lang="en-US" sz="4000" b="1" dirty="0"/>
              <a:t> </a:t>
            </a:r>
          </a:p>
          <a:p>
            <a:r>
              <a:rPr lang="en-US" sz="4000" b="1" dirty="0">
                <a:latin typeface="Zapf Dingbats"/>
              </a:rPr>
              <a:t>★</a:t>
            </a:r>
            <a:r>
              <a:rPr lang="en-US" sz="4000" b="1" dirty="0"/>
              <a:t> Sanhedrin = a council made up of the Jewish religious authorities that included chief priests, elders, and scribes. They assembled to pass judgment on Jesus. </a:t>
            </a:r>
          </a:p>
        </p:txBody>
      </p:sp>
    </p:spTree>
    <p:extLst>
      <p:ext uri="{BB962C8B-B14F-4D97-AF65-F5344CB8AC3E}">
        <p14:creationId xmlns:p14="http://schemas.microsoft.com/office/powerpoint/2010/main" val="150681862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8731" y="900135"/>
            <a:ext cx="7720734" cy="3046988"/>
          </a:xfrm>
          <a:prstGeom prst="rect">
            <a:avLst/>
          </a:prstGeom>
        </p:spPr>
        <p:txBody>
          <a:bodyPr wrap="square">
            <a:spAutoFit/>
          </a:bodyPr>
          <a:lstStyle/>
          <a:p>
            <a:r>
              <a:rPr lang="en-US" sz="4800" b="1" dirty="0">
                <a:solidFill>
                  <a:schemeClr val="accent3">
                    <a:lumMod val="50000"/>
                  </a:schemeClr>
                </a:solidFill>
              </a:rPr>
              <a:t>Has anyone ever questioned your beliefs or your identity</a:t>
            </a:r>
            <a:r>
              <a:rPr lang="en-US" sz="4800" b="1" dirty="0" smtClean="0">
                <a:solidFill>
                  <a:schemeClr val="accent3">
                    <a:lumMod val="50000"/>
                  </a:schemeClr>
                </a:solidFill>
              </a:rPr>
              <a:t>?</a:t>
            </a:r>
          </a:p>
          <a:p>
            <a:endParaRPr lang="en-US" sz="4800" b="1" dirty="0">
              <a:solidFill>
                <a:schemeClr val="accent3">
                  <a:lumMod val="50000"/>
                </a:schemeClr>
              </a:solidFill>
            </a:endParaRPr>
          </a:p>
          <a:p>
            <a:r>
              <a:rPr lang="en-US" sz="4800" b="1" dirty="0" smtClean="0">
                <a:solidFill>
                  <a:schemeClr val="accent3">
                    <a:lumMod val="50000"/>
                  </a:schemeClr>
                </a:solidFill>
              </a:rPr>
              <a:t>What </a:t>
            </a:r>
            <a:r>
              <a:rPr lang="en-US" sz="4800" b="1" dirty="0">
                <a:solidFill>
                  <a:schemeClr val="accent3">
                    <a:lumMod val="50000"/>
                  </a:schemeClr>
                </a:solidFill>
              </a:rPr>
              <a:t>happened? </a:t>
            </a:r>
          </a:p>
        </p:txBody>
      </p:sp>
    </p:spTree>
    <p:extLst>
      <p:ext uri="{BB962C8B-B14F-4D97-AF65-F5344CB8AC3E}">
        <p14:creationId xmlns:p14="http://schemas.microsoft.com/office/powerpoint/2010/main" val="393188324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60400"/>
            <a:ext cx="7772400" cy="1470025"/>
          </a:xfrm>
        </p:spPr>
        <p:txBody>
          <a:bodyPr>
            <a:noAutofit/>
          </a:bodyPr>
          <a:lstStyle/>
          <a:p>
            <a:r>
              <a:rPr lang="en-US" sz="4800" b="1" dirty="0" smtClean="0"/>
              <a:t>The </a:t>
            </a:r>
            <a:r>
              <a:rPr lang="en-US" sz="4800" b="1" dirty="0"/>
              <a:t>disciple Peter denies that he knows Jesus three times. </a:t>
            </a:r>
          </a:p>
        </p:txBody>
      </p:sp>
      <p:sp>
        <p:nvSpPr>
          <p:cNvPr id="3" name="Subtitle 2"/>
          <p:cNvSpPr>
            <a:spLocks noGrp="1"/>
          </p:cNvSpPr>
          <p:nvPr>
            <p:ph type="subTitle" idx="1"/>
          </p:nvPr>
        </p:nvSpPr>
        <p:spPr>
          <a:xfrm>
            <a:off x="1371600" y="2415733"/>
            <a:ext cx="6400800" cy="725718"/>
          </a:xfrm>
        </p:spPr>
        <p:txBody>
          <a:bodyPr/>
          <a:lstStyle/>
          <a:p>
            <a:r>
              <a:rPr lang="en-US" dirty="0">
                <a:solidFill>
                  <a:schemeClr val="tx1"/>
                </a:solidFill>
              </a:rPr>
              <a:t>Mark 14:66-72</a:t>
            </a:r>
          </a:p>
        </p:txBody>
      </p:sp>
    </p:spTree>
    <p:extLst>
      <p:ext uri="{BB962C8B-B14F-4D97-AF65-F5344CB8AC3E}">
        <p14:creationId xmlns:p14="http://schemas.microsoft.com/office/powerpoint/2010/main" val="285112874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62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181263082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9000" y="1368011"/>
            <a:ext cx="7720734" cy="1569660"/>
          </a:xfrm>
          <a:prstGeom prst="rect">
            <a:avLst/>
          </a:prstGeom>
        </p:spPr>
        <p:txBody>
          <a:bodyPr wrap="square">
            <a:spAutoFit/>
          </a:bodyPr>
          <a:lstStyle/>
          <a:p>
            <a:r>
              <a:rPr lang="en-US" sz="4800" b="1" dirty="0"/>
              <a:t>How is Peter like and unlike Judas? How are we like both? </a:t>
            </a:r>
          </a:p>
        </p:txBody>
      </p:sp>
    </p:spTree>
    <p:extLst>
      <p:ext uri="{BB962C8B-B14F-4D97-AF65-F5344CB8AC3E}">
        <p14:creationId xmlns:p14="http://schemas.microsoft.com/office/powerpoint/2010/main" val="1017313811"/>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7385" y="1161254"/>
            <a:ext cx="8190815" cy="2247555"/>
          </a:xfrm>
        </p:spPr>
        <p:txBody>
          <a:bodyPr>
            <a:noAutofit/>
          </a:bodyPr>
          <a:lstStyle/>
          <a:p>
            <a:r>
              <a:rPr lang="en-US" sz="4800" b="1" dirty="0" smtClean="0"/>
              <a:t>The </a:t>
            </a:r>
            <a:r>
              <a:rPr lang="en-US" sz="4800" b="1" dirty="0"/>
              <a:t>council brings Jesus to the Roman governor Pontius Pilate</a:t>
            </a:r>
            <a:r>
              <a:rPr lang="en-US" sz="4800" dirty="0"/>
              <a:t>. </a:t>
            </a:r>
          </a:p>
        </p:txBody>
      </p:sp>
      <p:sp>
        <p:nvSpPr>
          <p:cNvPr id="3" name="Subtitle 2"/>
          <p:cNvSpPr>
            <a:spLocks noGrp="1"/>
          </p:cNvSpPr>
          <p:nvPr>
            <p:ph type="subTitle" idx="1"/>
          </p:nvPr>
        </p:nvSpPr>
        <p:spPr>
          <a:xfrm>
            <a:off x="1371600" y="3408809"/>
            <a:ext cx="6400800" cy="759138"/>
          </a:xfrm>
        </p:spPr>
        <p:txBody>
          <a:bodyPr/>
          <a:lstStyle/>
          <a:p>
            <a:r>
              <a:rPr lang="en-US" dirty="0">
                <a:solidFill>
                  <a:srgbClr val="000000"/>
                </a:solidFill>
              </a:rPr>
              <a:t>Mark 15:1-5</a:t>
            </a:r>
          </a:p>
        </p:txBody>
      </p:sp>
    </p:spTree>
    <p:extLst>
      <p:ext uri="{BB962C8B-B14F-4D97-AF65-F5344CB8AC3E}">
        <p14:creationId xmlns:p14="http://schemas.microsoft.com/office/powerpoint/2010/main" val="815928947"/>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61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1222626724"/>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2218" y="1207231"/>
            <a:ext cx="8266644" cy="3785652"/>
          </a:xfrm>
          <a:prstGeom prst="rect">
            <a:avLst/>
          </a:prstGeom>
        </p:spPr>
        <p:txBody>
          <a:bodyPr wrap="square">
            <a:spAutoFit/>
          </a:bodyPr>
          <a:lstStyle/>
          <a:p>
            <a:r>
              <a:rPr lang="en-US" sz="4800" b="1" dirty="0">
                <a:latin typeface="Zapf Dingbats"/>
              </a:rPr>
              <a:t>★</a:t>
            </a:r>
            <a:r>
              <a:rPr lang="en-US" sz="4800" b="1" dirty="0"/>
              <a:t> Pontius Pilate = a Roman official known as a prefect. He was the government official in charge of Judea from 26–36 </a:t>
            </a:r>
            <a:r>
              <a:rPr lang="en-US" sz="4800" b="1" cap="small" dirty="0"/>
              <a:t>ad/</a:t>
            </a:r>
            <a:r>
              <a:rPr lang="en-US" sz="4800" b="1" cap="small" dirty="0" err="1" smtClean="0"/>
              <a:t>ce</a:t>
            </a:r>
            <a:r>
              <a:rPr lang="en-US" sz="4800" b="1" cap="small" dirty="0" smtClean="0"/>
              <a:t>.</a:t>
            </a:r>
            <a:r>
              <a:rPr lang="en-US" sz="4800" b="1" dirty="0" smtClean="0"/>
              <a:t> </a:t>
            </a:r>
            <a:endParaRPr lang="en-US" sz="4800" b="1" dirty="0"/>
          </a:p>
        </p:txBody>
      </p:sp>
    </p:spTree>
    <p:extLst>
      <p:ext uri="{BB962C8B-B14F-4D97-AF65-F5344CB8AC3E}">
        <p14:creationId xmlns:p14="http://schemas.microsoft.com/office/powerpoint/2010/main" val="979508251"/>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091" y="1038715"/>
            <a:ext cx="8344630" cy="2615172"/>
          </a:xfrm>
        </p:spPr>
        <p:txBody>
          <a:bodyPr>
            <a:noAutofit/>
          </a:bodyPr>
          <a:lstStyle/>
          <a:p>
            <a:r>
              <a:rPr lang="en-US" sz="4800" b="1" dirty="0" smtClean="0"/>
              <a:t>The crowd demands that Pilate release the prisoner Barabbas and have Jesus crucified. </a:t>
            </a:r>
            <a:endParaRPr lang="en-US" sz="4800" b="1" dirty="0"/>
          </a:p>
        </p:txBody>
      </p:sp>
      <p:sp>
        <p:nvSpPr>
          <p:cNvPr id="3" name="Subtitle 2"/>
          <p:cNvSpPr>
            <a:spLocks noGrp="1"/>
          </p:cNvSpPr>
          <p:nvPr>
            <p:ph type="subTitle" idx="1"/>
          </p:nvPr>
        </p:nvSpPr>
        <p:spPr/>
        <p:txBody>
          <a:bodyPr/>
          <a:lstStyle/>
          <a:p>
            <a:r>
              <a:rPr lang="en-US" dirty="0">
                <a:solidFill>
                  <a:srgbClr val="000000"/>
                </a:solidFill>
              </a:rPr>
              <a:t>Mark 15:6-15</a:t>
            </a:r>
          </a:p>
        </p:txBody>
      </p:sp>
    </p:spTree>
    <p:extLst>
      <p:ext uri="{BB962C8B-B14F-4D97-AF65-F5344CB8AC3E}">
        <p14:creationId xmlns:p14="http://schemas.microsoft.com/office/powerpoint/2010/main" val="12966009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2287" y="1512515"/>
            <a:ext cx="6695017" cy="3785652"/>
          </a:xfrm>
          <a:prstGeom prst="rect">
            <a:avLst/>
          </a:prstGeom>
        </p:spPr>
        <p:txBody>
          <a:bodyPr wrap="square">
            <a:spAutoFit/>
          </a:bodyPr>
          <a:lstStyle/>
          <a:p>
            <a:r>
              <a:rPr lang="en-US" sz="4800" b="1" dirty="0">
                <a:solidFill>
                  <a:srgbClr val="4F6228"/>
                </a:solidFill>
              </a:rPr>
              <a:t>What is an unclean spirit? </a:t>
            </a:r>
          </a:p>
          <a:p>
            <a:r>
              <a:rPr lang="en-US" sz="4800" b="1" dirty="0">
                <a:solidFill>
                  <a:srgbClr val="4F6228"/>
                </a:solidFill>
              </a:rPr>
              <a:t>Name something evil that you wish God would get rid of. </a:t>
            </a:r>
          </a:p>
        </p:txBody>
      </p:sp>
    </p:spTree>
    <p:extLst>
      <p:ext uri="{BB962C8B-B14F-4D97-AF65-F5344CB8AC3E}">
        <p14:creationId xmlns:p14="http://schemas.microsoft.com/office/powerpoint/2010/main" val="625427047"/>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61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356515117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8527" y="1106972"/>
            <a:ext cx="8556310" cy="3785652"/>
          </a:xfrm>
          <a:prstGeom prst="rect">
            <a:avLst/>
          </a:prstGeom>
        </p:spPr>
        <p:txBody>
          <a:bodyPr wrap="square">
            <a:spAutoFit/>
          </a:bodyPr>
          <a:lstStyle/>
          <a:p>
            <a:r>
              <a:rPr lang="en-US" sz="4800" b="1" dirty="0">
                <a:latin typeface="Zapf Dingbats"/>
              </a:rPr>
              <a:t>★</a:t>
            </a:r>
            <a:r>
              <a:rPr lang="en-US" sz="4800" b="1" dirty="0"/>
              <a:t> Barabbas = a well-known political rebel who was willing to use violence against the Roman government. In Aramaic, his name </a:t>
            </a:r>
            <a:r>
              <a:rPr lang="en-US" sz="4800" b="1" dirty="0" smtClean="0"/>
              <a:t>means “son of the father.”</a:t>
            </a:r>
            <a:endParaRPr lang="en-US" sz="4800" b="1" dirty="0"/>
          </a:p>
        </p:txBody>
      </p:sp>
    </p:spTree>
    <p:extLst>
      <p:ext uri="{BB962C8B-B14F-4D97-AF65-F5344CB8AC3E}">
        <p14:creationId xmlns:p14="http://schemas.microsoft.com/office/powerpoint/2010/main" val="2790553850"/>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3359" y="1246971"/>
            <a:ext cx="8366913" cy="3785652"/>
          </a:xfrm>
          <a:prstGeom prst="rect">
            <a:avLst/>
          </a:prstGeom>
        </p:spPr>
        <p:txBody>
          <a:bodyPr wrap="square">
            <a:spAutoFit/>
          </a:bodyPr>
          <a:lstStyle/>
          <a:p>
            <a:r>
              <a:rPr lang="en-US" sz="4800" b="1" dirty="0">
                <a:solidFill>
                  <a:schemeClr val="accent3">
                    <a:lumMod val="50000"/>
                  </a:schemeClr>
                </a:solidFill>
              </a:rPr>
              <a:t>In what ways are we like the crowd?</a:t>
            </a:r>
          </a:p>
          <a:p>
            <a:r>
              <a:rPr lang="en-US" sz="4800" b="1" dirty="0">
                <a:solidFill>
                  <a:schemeClr val="accent3">
                    <a:lumMod val="50000"/>
                  </a:schemeClr>
                </a:solidFill>
              </a:rPr>
              <a:t> </a:t>
            </a:r>
          </a:p>
          <a:p>
            <a:r>
              <a:rPr lang="en-US" sz="4800" b="1" dirty="0">
                <a:solidFill>
                  <a:schemeClr val="accent3">
                    <a:lumMod val="50000"/>
                  </a:schemeClr>
                </a:solidFill>
              </a:rPr>
              <a:t>How often do we join the crowd even when we disagree? </a:t>
            </a:r>
          </a:p>
        </p:txBody>
      </p:sp>
    </p:spTree>
    <p:extLst>
      <p:ext uri="{BB962C8B-B14F-4D97-AF65-F5344CB8AC3E}">
        <p14:creationId xmlns:p14="http://schemas.microsoft.com/office/powerpoint/2010/main" val="322639033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82755"/>
            <a:ext cx="7772400" cy="2782272"/>
          </a:xfrm>
        </p:spPr>
        <p:txBody>
          <a:bodyPr>
            <a:noAutofit/>
          </a:bodyPr>
          <a:lstStyle/>
          <a:p>
            <a:r>
              <a:rPr lang="en-US" sz="4800" b="1" dirty="0" smtClean="0"/>
              <a:t>Some </a:t>
            </a:r>
            <a:r>
              <a:rPr lang="en-US" sz="4800" b="1" dirty="0"/>
              <a:t>soldiers put a purple robe and a crown of thorns on Jesus and make fun of him. </a:t>
            </a:r>
          </a:p>
        </p:txBody>
      </p:sp>
      <p:sp>
        <p:nvSpPr>
          <p:cNvPr id="3" name="Subtitle 2"/>
          <p:cNvSpPr>
            <a:spLocks noGrp="1"/>
          </p:cNvSpPr>
          <p:nvPr>
            <p:ph type="subTitle" idx="1"/>
          </p:nvPr>
        </p:nvSpPr>
        <p:spPr>
          <a:xfrm>
            <a:off x="1371600" y="3886200"/>
            <a:ext cx="6400800" cy="636599"/>
          </a:xfrm>
        </p:spPr>
        <p:txBody>
          <a:bodyPr/>
          <a:lstStyle/>
          <a:p>
            <a:r>
              <a:rPr lang="en-US" dirty="0">
                <a:solidFill>
                  <a:schemeClr val="tx1"/>
                </a:solidFill>
              </a:rPr>
              <a:t>Mark 15:16-20</a:t>
            </a:r>
          </a:p>
        </p:txBody>
      </p:sp>
    </p:spTree>
    <p:extLst>
      <p:ext uri="{BB962C8B-B14F-4D97-AF65-F5344CB8AC3E}">
        <p14:creationId xmlns:p14="http://schemas.microsoft.com/office/powerpoint/2010/main" val="160708027"/>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61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379726462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385" y="929857"/>
            <a:ext cx="8489466" cy="1569660"/>
          </a:xfrm>
          <a:prstGeom prst="rect">
            <a:avLst/>
          </a:prstGeom>
        </p:spPr>
        <p:txBody>
          <a:bodyPr wrap="square">
            <a:spAutoFit/>
          </a:bodyPr>
          <a:lstStyle/>
          <a:p>
            <a:r>
              <a:rPr lang="en-US" sz="4800" b="1" dirty="0">
                <a:latin typeface="Zapf Dingbats"/>
              </a:rPr>
              <a:t>★</a:t>
            </a:r>
            <a:r>
              <a:rPr lang="en-US" sz="4800" b="1" dirty="0"/>
              <a:t> Purple was considered a color for royalty. </a:t>
            </a:r>
          </a:p>
        </p:txBody>
      </p:sp>
    </p:spTree>
    <p:extLst>
      <p:ext uri="{BB962C8B-B14F-4D97-AF65-F5344CB8AC3E}">
        <p14:creationId xmlns:p14="http://schemas.microsoft.com/office/powerpoint/2010/main" val="1340119809"/>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0744" y="828475"/>
            <a:ext cx="8199798" cy="3046988"/>
          </a:xfrm>
          <a:prstGeom prst="rect">
            <a:avLst/>
          </a:prstGeom>
        </p:spPr>
        <p:txBody>
          <a:bodyPr wrap="square">
            <a:spAutoFit/>
          </a:bodyPr>
          <a:lstStyle/>
          <a:p>
            <a:r>
              <a:rPr lang="en-US" sz="4800" b="1" dirty="0">
                <a:solidFill>
                  <a:schemeClr val="accent3">
                    <a:lumMod val="50000"/>
                  </a:schemeClr>
                </a:solidFill>
              </a:rPr>
              <a:t>As Christians our king’s crown is made of thorns instead of gold. What does this mean for us? </a:t>
            </a:r>
          </a:p>
        </p:txBody>
      </p:sp>
    </p:spTree>
    <p:extLst>
      <p:ext uri="{BB962C8B-B14F-4D97-AF65-F5344CB8AC3E}">
        <p14:creationId xmlns:p14="http://schemas.microsoft.com/office/powerpoint/2010/main" val="145976995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96524"/>
            <a:ext cx="7772400" cy="2935083"/>
          </a:xfrm>
        </p:spPr>
        <p:txBody>
          <a:bodyPr>
            <a:noAutofit/>
          </a:bodyPr>
          <a:lstStyle/>
          <a:p>
            <a:r>
              <a:rPr lang="en-US" sz="4800" b="1" dirty="0" smtClean="0"/>
              <a:t>Jesus </a:t>
            </a:r>
            <a:r>
              <a:rPr lang="en-US" sz="4800" b="1" dirty="0"/>
              <a:t>is led to the place called Golgotha and nailed to a cross that stood between the crosses of two thieves. </a:t>
            </a:r>
          </a:p>
        </p:txBody>
      </p:sp>
      <p:sp>
        <p:nvSpPr>
          <p:cNvPr id="3" name="Subtitle 2"/>
          <p:cNvSpPr>
            <a:spLocks noGrp="1"/>
          </p:cNvSpPr>
          <p:nvPr>
            <p:ph type="subTitle" idx="1"/>
          </p:nvPr>
        </p:nvSpPr>
        <p:spPr>
          <a:xfrm>
            <a:off x="1371600" y="3886200"/>
            <a:ext cx="6400800" cy="770278"/>
          </a:xfrm>
        </p:spPr>
        <p:txBody>
          <a:bodyPr/>
          <a:lstStyle/>
          <a:p>
            <a:r>
              <a:rPr lang="en-US" dirty="0">
                <a:solidFill>
                  <a:schemeClr val="tx1"/>
                </a:solidFill>
              </a:rPr>
              <a:t>Mark 15:21-32</a:t>
            </a:r>
          </a:p>
        </p:txBody>
      </p:sp>
    </p:spTree>
    <p:extLst>
      <p:ext uri="{BB962C8B-B14F-4D97-AF65-F5344CB8AC3E}">
        <p14:creationId xmlns:p14="http://schemas.microsoft.com/office/powerpoint/2010/main" val="1584028523"/>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61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2122019797"/>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3026" y="873034"/>
            <a:ext cx="7965836" cy="3046988"/>
          </a:xfrm>
          <a:prstGeom prst="rect">
            <a:avLst/>
          </a:prstGeom>
        </p:spPr>
        <p:txBody>
          <a:bodyPr wrap="square">
            <a:spAutoFit/>
          </a:bodyPr>
          <a:lstStyle/>
          <a:p>
            <a:r>
              <a:rPr lang="en-US" sz="4800" b="1" dirty="0">
                <a:latin typeface="Zapf Dingbats"/>
              </a:rPr>
              <a:t>★</a:t>
            </a:r>
            <a:r>
              <a:rPr lang="en-US" sz="4800" b="1" dirty="0"/>
              <a:t> Golgotha = a high place just outside the Jerusalem walls; the name means “place of the skull.” </a:t>
            </a:r>
          </a:p>
        </p:txBody>
      </p:sp>
    </p:spTree>
    <p:extLst>
      <p:ext uri="{BB962C8B-B14F-4D97-AF65-F5344CB8AC3E}">
        <p14:creationId xmlns:p14="http://schemas.microsoft.com/office/powerpoint/2010/main" val="3933745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Jesus heals at Simon’s house.</a:t>
            </a:r>
            <a:endParaRPr lang="en-US" b="1" dirty="0"/>
          </a:p>
        </p:txBody>
      </p:sp>
      <p:sp>
        <p:nvSpPr>
          <p:cNvPr id="3" name="Subtitle 2"/>
          <p:cNvSpPr>
            <a:spLocks noGrp="1"/>
          </p:cNvSpPr>
          <p:nvPr>
            <p:ph type="subTitle" idx="1"/>
          </p:nvPr>
        </p:nvSpPr>
        <p:spPr>
          <a:xfrm>
            <a:off x="1371600" y="3886200"/>
            <a:ext cx="6400800" cy="959656"/>
          </a:xfrm>
        </p:spPr>
        <p:txBody>
          <a:bodyPr/>
          <a:lstStyle/>
          <a:p>
            <a:r>
              <a:rPr lang="en-US" dirty="0" smtClean="0">
                <a:solidFill>
                  <a:srgbClr val="000000"/>
                </a:solidFill>
              </a:rPr>
              <a:t>Mark 1:29-34</a:t>
            </a:r>
            <a:endParaRPr lang="en-US" dirty="0">
              <a:solidFill>
                <a:srgbClr val="000000"/>
              </a:solidFill>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9686" y="5004025"/>
            <a:ext cx="1271752" cy="1275510"/>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03993" y="5004025"/>
            <a:ext cx="1350803" cy="1275510"/>
          </a:xfrm>
          <a:prstGeom prst="rect">
            <a:avLst/>
          </a:prstGeom>
        </p:spPr>
      </p:pic>
    </p:spTree>
    <p:extLst>
      <p:ext uri="{BB962C8B-B14F-4D97-AF65-F5344CB8AC3E}">
        <p14:creationId xmlns:p14="http://schemas.microsoft.com/office/powerpoint/2010/main" val="310941469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1885" y="672516"/>
            <a:ext cx="7932413" cy="3046988"/>
          </a:xfrm>
          <a:prstGeom prst="rect">
            <a:avLst/>
          </a:prstGeom>
        </p:spPr>
        <p:txBody>
          <a:bodyPr wrap="square">
            <a:spAutoFit/>
          </a:bodyPr>
          <a:lstStyle/>
          <a:p>
            <a:r>
              <a:rPr lang="en-US" sz="4800" b="1" dirty="0">
                <a:solidFill>
                  <a:schemeClr val="accent3">
                    <a:lumMod val="50000"/>
                  </a:schemeClr>
                </a:solidFill>
              </a:rPr>
              <a:t>Jesus is abandoned at the cross by all his friends and followers. Have you ever felt abandoned?</a:t>
            </a:r>
          </a:p>
        </p:txBody>
      </p:sp>
    </p:spTree>
    <p:extLst>
      <p:ext uri="{BB962C8B-B14F-4D97-AF65-F5344CB8AC3E}">
        <p14:creationId xmlns:p14="http://schemas.microsoft.com/office/powerpoint/2010/main" val="1996453501"/>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3316"/>
            <a:ext cx="7772400" cy="2885234"/>
          </a:xfrm>
        </p:spPr>
        <p:txBody>
          <a:bodyPr>
            <a:noAutofit/>
          </a:bodyPr>
          <a:lstStyle/>
          <a:p>
            <a:r>
              <a:rPr lang="en-US" sz="4800" b="1" dirty="0" smtClean="0"/>
              <a:t>Jesus </a:t>
            </a:r>
            <a:r>
              <a:rPr lang="en-US" sz="4800" b="1" dirty="0"/>
              <a:t>cries out from the cross and then breathes his last and dies. The temple curtain is ripped from top to bottom. </a:t>
            </a:r>
          </a:p>
        </p:txBody>
      </p:sp>
      <p:sp>
        <p:nvSpPr>
          <p:cNvPr id="3" name="Subtitle 2"/>
          <p:cNvSpPr>
            <a:spLocks noGrp="1"/>
          </p:cNvSpPr>
          <p:nvPr>
            <p:ph type="subTitle" idx="1"/>
          </p:nvPr>
        </p:nvSpPr>
        <p:spPr>
          <a:xfrm>
            <a:off x="1371600" y="3440604"/>
            <a:ext cx="6400800" cy="1059915"/>
          </a:xfrm>
        </p:spPr>
        <p:txBody>
          <a:bodyPr/>
          <a:lstStyle/>
          <a:p>
            <a:r>
              <a:rPr lang="en-US" dirty="0">
                <a:solidFill>
                  <a:schemeClr val="tx1"/>
                </a:solidFill>
              </a:rPr>
              <a:t>Mark 15:33-38</a:t>
            </a:r>
          </a:p>
        </p:txBody>
      </p:sp>
    </p:spTree>
    <p:extLst>
      <p:ext uri="{BB962C8B-B14F-4D97-AF65-F5344CB8AC3E}">
        <p14:creationId xmlns:p14="http://schemas.microsoft.com/office/powerpoint/2010/main" val="328953941"/>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_023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362305194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8731" y="900135"/>
            <a:ext cx="7631605" cy="2308324"/>
          </a:xfrm>
          <a:prstGeom prst="rect">
            <a:avLst/>
          </a:prstGeom>
        </p:spPr>
        <p:txBody>
          <a:bodyPr wrap="square">
            <a:spAutoFit/>
          </a:bodyPr>
          <a:lstStyle/>
          <a:p>
            <a:r>
              <a:rPr lang="en-US" sz="4800" b="1" dirty="0">
                <a:latin typeface="Zapf Dingbats"/>
              </a:rPr>
              <a:t>★</a:t>
            </a:r>
            <a:r>
              <a:rPr lang="en-US" sz="4800" b="1" dirty="0"/>
              <a:t> When Jesus cried out to God from the cross, he was quoting Psalm 22:1 </a:t>
            </a:r>
          </a:p>
        </p:txBody>
      </p:sp>
    </p:spTree>
    <p:extLst>
      <p:ext uri="{BB962C8B-B14F-4D97-AF65-F5344CB8AC3E}">
        <p14:creationId xmlns:p14="http://schemas.microsoft.com/office/powerpoint/2010/main" val="2448064528"/>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3026" y="629455"/>
            <a:ext cx="8010400" cy="5262979"/>
          </a:xfrm>
          <a:prstGeom prst="rect">
            <a:avLst/>
          </a:prstGeom>
        </p:spPr>
        <p:txBody>
          <a:bodyPr wrap="square">
            <a:spAutoFit/>
          </a:bodyPr>
          <a:lstStyle/>
          <a:p>
            <a:r>
              <a:rPr lang="en-US" sz="4800" b="1" dirty="0">
                <a:solidFill>
                  <a:schemeClr val="accent3">
                    <a:lumMod val="50000"/>
                  </a:schemeClr>
                </a:solidFill>
              </a:rPr>
              <a:t>Now Jesus feels abandoned by God. Is there a time when you have felt this way? </a:t>
            </a:r>
          </a:p>
          <a:p>
            <a:r>
              <a:rPr lang="en-US" sz="4800" b="1" dirty="0">
                <a:solidFill>
                  <a:schemeClr val="accent3">
                    <a:lumMod val="50000"/>
                  </a:schemeClr>
                </a:solidFill>
              </a:rPr>
              <a:t> </a:t>
            </a:r>
          </a:p>
          <a:p>
            <a:r>
              <a:rPr lang="en-US" sz="4800" b="1" dirty="0">
                <a:solidFill>
                  <a:schemeClr val="accent3">
                    <a:lumMod val="50000"/>
                  </a:schemeClr>
                </a:solidFill>
              </a:rPr>
              <a:t>Look back and find another place when something is ripped open.</a:t>
            </a:r>
          </a:p>
        </p:txBody>
      </p:sp>
    </p:spTree>
    <p:extLst>
      <p:ext uri="{BB962C8B-B14F-4D97-AF65-F5344CB8AC3E}">
        <p14:creationId xmlns:p14="http://schemas.microsoft.com/office/powerpoint/2010/main" val="738262928"/>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74244"/>
            <a:ext cx="7772400" cy="2188710"/>
          </a:xfrm>
        </p:spPr>
        <p:txBody>
          <a:bodyPr>
            <a:noAutofit/>
          </a:bodyPr>
          <a:lstStyle/>
          <a:p>
            <a:r>
              <a:rPr lang="en-US" sz="4800" b="1" dirty="0" smtClean="0"/>
              <a:t>As </a:t>
            </a:r>
            <a:r>
              <a:rPr lang="en-US" sz="4800" b="1" dirty="0"/>
              <a:t>Jesus dies alone, a Roman centurion watches and makes a remarkable confession. </a:t>
            </a:r>
          </a:p>
        </p:txBody>
      </p:sp>
      <p:sp>
        <p:nvSpPr>
          <p:cNvPr id="3" name="Subtitle 2"/>
          <p:cNvSpPr>
            <a:spLocks noGrp="1"/>
          </p:cNvSpPr>
          <p:nvPr>
            <p:ph type="subTitle" idx="1"/>
          </p:nvPr>
        </p:nvSpPr>
        <p:spPr>
          <a:xfrm>
            <a:off x="1371600" y="3060223"/>
            <a:ext cx="6400800" cy="825977"/>
          </a:xfrm>
        </p:spPr>
        <p:txBody>
          <a:bodyPr/>
          <a:lstStyle/>
          <a:p>
            <a:r>
              <a:rPr lang="en-US" dirty="0">
                <a:solidFill>
                  <a:schemeClr val="tx1"/>
                </a:solidFill>
              </a:rPr>
              <a:t>Mark 15:39-41</a:t>
            </a:r>
          </a:p>
        </p:txBody>
      </p:sp>
    </p:spTree>
    <p:extLst>
      <p:ext uri="{BB962C8B-B14F-4D97-AF65-F5344CB8AC3E}">
        <p14:creationId xmlns:p14="http://schemas.microsoft.com/office/powerpoint/2010/main" val="3853373222"/>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61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3262164913"/>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4975" y="844435"/>
            <a:ext cx="7531336" cy="2308324"/>
          </a:xfrm>
          <a:prstGeom prst="rect">
            <a:avLst/>
          </a:prstGeom>
        </p:spPr>
        <p:txBody>
          <a:bodyPr wrap="square">
            <a:spAutoFit/>
          </a:bodyPr>
          <a:lstStyle/>
          <a:p>
            <a:r>
              <a:rPr lang="en-US" sz="4800" b="1" dirty="0">
                <a:solidFill>
                  <a:schemeClr val="accent3">
                    <a:lumMod val="50000"/>
                  </a:schemeClr>
                </a:solidFill>
                <a:latin typeface="Zapf Dingbats"/>
              </a:rPr>
              <a:t>★</a:t>
            </a:r>
            <a:r>
              <a:rPr lang="en-US" sz="4800" b="1" dirty="0">
                <a:solidFill>
                  <a:schemeClr val="accent3">
                    <a:lumMod val="50000"/>
                  </a:schemeClr>
                </a:solidFill>
              </a:rPr>
              <a:t> Centurion = a commanding officer in the Roman army.</a:t>
            </a:r>
          </a:p>
        </p:txBody>
      </p:sp>
    </p:spTree>
    <p:extLst>
      <p:ext uri="{BB962C8B-B14F-4D97-AF65-F5344CB8AC3E}">
        <p14:creationId xmlns:p14="http://schemas.microsoft.com/office/powerpoint/2010/main" val="1588410839"/>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103" y="701115"/>
            <a:ext cx="8656580" cy="4524315"/>
          </a:xfrm>
          <a:prstGeom prst="rect">
            <a:avLst/>
          </a:prstGeom>
        </p:spPr>
        <p:txBody>
          <a:bodyPr wrap="square">
            <a:spAutoFit/>
          </a:bodyPr>
          <a:lstStyle/>
          <a:p>
            <a:r>
              <a:rPr lang="en-US" sz="4800" b="1" dirty="0">
                <a:solidFill>
                  <a:srgbClr val="4F6228"/>
                </a:solidFill>
              </a:rPr>
              <a:t>Look back at all the places where the yellow SSHH sign appears</a:t>
            </a:r>
            <a:r>
              <a:rPr lang="en-US" sz="4800" b="1" dirty="0" smtClean="0">
                <a:solidFill>
                  <a:srgbClr val="4F6228"/>
                </a:solidFill>
              </a:rPr>
              <a:t>.</a:t>
            </a:r>
          </a:p>
          <a:p>
            <a:r>
              <a:rPr lang="en-US" sz="4800" b="1" dirty="0" smtClean="0">
                <a:solidFill>
                  <a:srgbClr val="4F6228"/>
                </a:solidFill>
              </a:rPr>
              <a:t> </a:t>
            </a:r>
            <a:endParaRPr lang="en-US" sz="4800" b="1" dirty="0">
              <a:solidFill>
                <a:srgbClr val="4F6228"/>
              </a:solidFill>
            </a:endParaRPr>
          </a:p>
          <a:p>
            <a:r>
              <a:rPr lang="en-US" sz="4800" b="1" dirty="0">
                <a:solidFill>
                  <a:srgbClr val="4F6228"/>
                </a:solidFill>
              </a:rPr>
              <a:t>This time the centurion is not silenced. What feels different about this time? </a:t>
            </a:r>
          </a:p>
        </p:txBody>
      </p:sp>
    </p:spTree>
    <p:extLst>
      <p:ext uri="{BB962C8B-B14F-4D97-AF65-F5344CB8AC3E}">
        <p14:creationId xmlns:p14="http://schemas.microsoft.com/office/powerpoint/2010/main" val="3672364587"/>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4715"/>
            <a:ext cx="7772400" cy="2617876"/>
          </a:xfrm>
        </p:spPr>
        <p:txBody>
          <a:bodyPr>
            <a:noAutofit/>
          </a:bodyPr>
          <a:lstStyle/>
          <a:p>
            <a:r>
              <a:rPr lang="en-US" b="1" dirty="0" smtClean="0"/>
              <a:t>Joseph </a:t>
            </a:r>
            <a:r>
              <a:rPr lang="en-US" b="1" dirty="0"/>
              <a:t>of </a:t>
            </a:r>
            <a:r>
              <a:rPr lang="en-US" b="1" dirty="0" err="1"/>
              <a:t>Arimathea</a:t>
            </a:r>
            <a:r>
              <a:rPr lang="en-US" b="1" dirty="0"/>
              <a:t>, a member of the Sanhedrin gets permission from Pilate to give Jesus a proper burial in a tomb. </a:t>
            </a:r>
          </a:p>
        </p:txBody>
      </p:sp>
      <p:sp>
        <p:nvSpPr>
          <p:cNvPr id="3" name="Subtitle 2"/>
          <p:cNvSpPr>
            <a:spLocks noGrp="1"/>
          </p:cNvSpPr>
          <p:nvPr>
            <p:ph type="subTitle" idx="1"/>
          </p:nvPr>
        </p:nvSpPr>
        <p:spPr>
          <a:xfrm>
            <a:off x="1371600" y="3517771"/>
            <a:ext cx="6400800" cy="736858"/>
          </a:xfrm>
        </p:spPr>
        <p:txBody>
          <a:bodyPr/>
          <a:lstStyle/>
          <a:p>
            <a:r>
              <a:rPr lang="en-US" dirty="0">
                <a:solidFill>
                  <a:schemeClr val="tx1"/>
                </a:solidFill>
              </a:rPr>
              <a:t>Mark 15:42-47</a:t>
            </a:r>
          </a:p>
        </p:txBody>
      </p:sp>
    </p:spTree>
    <p:extLst>
      <p:ext uri="{BB962C8B-B14F-4D97-AF65-F5344CB8AC3E}">
        <p14:creationId xmlns:p14="http://schemas.microsoft.com/office/powerpoint/2010/main" val="1213906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4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1676036089"/>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_060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420890695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2487" y="1028993"/>
            <a:ext cx="8333489" cy="3046988"/>
          </a:xfrm>
          <a:prstGeom prst="rect">
            <a:avLst/>
          </a:prstGeom>
        </p:spPr>
        <p:txBody>
          <a:bodyPr wrap="square">
            <a:spAutoFit/>
          </a:bodyPr>
          <a:lstStyle/>
          <a:p>
            <a:r>
              <a:rPr lang="en-US" sz="4800" b="1" dirty="0">
                <a:solidFill>
                  <a:schemeClr val="accent3">
                    <a:lumMod val="50000"/>
                  </a:schemeClr>
                </a:solidFill>
              </a:rPr>
              <a:t>As a Jewish leader, why was Joseph’s request to give Jesus a proper burial risky for his reputation? </a:t>
            </a:r>
          </a:p>
        </p:txBody>
      </p:sp>
    </p:spTree>
    <p:extLst>
      <p:ext uri="{BB962C8B-B14F-4D97-AF65-F5344CB8AC3E}">
        <p14:creationId xmlns:p14="http://schemas.microsoft.com/office/powerpoint/2010/main" val="4087657065"/>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96537"/>
            <a:ext cx="7772400" cy="2945692"/>
          </a:xfrm>
        </p:spPr>
        <p:txBody>
          <a:bodyPr>
            <a:noAutofit/>
          </a:bodyPr>
          <a:lstStyle/>
          <a:p>
            <a:r>
              <a:rPr lang="en-US" sz="4800" b="1" dirty="0" smtClean="0"/>
              <a:t>A </a:t>
            </a:r>
            <a:r>
              <a:rPr lang="en-US" sz="4800" b="1" dirty="0"/>
              <a:t>young man dressed in white tells the women who come to the tomb that Jesus has been raised from death.</a:t>
            </a:r>
          </a:p>
        </p:txBody>
      </p:sp>
      <p:sp>
        <p:nvSpPr>
          <p:cNvPr id="3" name="Subtitle 2"/>
          <p:cNvSpPr>
            <a:spLocks noGrp="1"/>
          </p:cNvSpPr>
          <p:nvPr>
            <p:ph type="subTitle" idx="1"/>
          </p:nvPr>
        </p:nvSpPr>
        <p:spPr/>
        <p:txBody>
          <a:bodyPr/>
          <a:lstStyle/>
          <a:p>
            <a:r>
              <a:rPr lang="en-US" dirty="0">
                <a:solidFill>
                  <a:schemeClr val="tx1"/>
                </a:solidFill>
              </a:rPr>
              <a:t>Mark 16:1-8a</a:t>
            </a:r>
          </a:p>
        </p:txBody>
      </p:sp>
    </p:spTree>
    <p:extLst>
      <p:ext uri="{BB962C8B-B14F-4D97-AF65-F5344CB8AC3E}">
        <p14:creationId xmlns:p14="http://schemas.microsoft.com/office/powerpoint/2010/main" val="665701428"/>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60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1597842354"/>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5039" y="888995"/>
            <a:ext cx="7709592" cy="3046988"/>
          </a:xfrm>
          <a:prstGeom prst="rect">
            <a:avLst/>
          </a:prstGeom>
        </p:spPr>
        <p:txBody>
          <a:bodyPr wrap="square">
            <a:spAutoFit/>
          </a:bodyPr>
          <a:lstStyle/>
          <a:p>
            <a:r>
              <a:rPr lang="en-US" sz="4800" b="1" dirty="0">
                <a:solidFill>
                  <a:schemeClr val="accent3">
                    <a:lumMod val="50000"/>
                  </a:schemeClr>
                </a:solidFill>
              </a:rPr>
              <a:t>Are you surprised Mark’s Gospel ends this way? </a:t>
            </a:r>
            <a:endParaRPr lang="en-US" sz="4800" b="1" dirty="0" smtClean="0">
              <a:solidFill>
                <a:schemeClr val="accent3">
                  <a:lumMod val="50000"/>
                </a:schemeClr>
              </a:solidFill>
            </a:endParaRPr>
          </a:p>
          <a:p>
            <a:endParaRPr lang="en-US" sz="4800" b="1" dirty="0">
              <a:solidFill>
                <a:schemeClr val="accent3">
                  <a:lumMod val="50000"/>
                </a:schemeClr>
              </a:solidFill>
            </a:endParaRPr>
          </a:p>
          <a:p>
            <a:r>
              <a:rPr lang="en-US" sz="4800" b="1" dirty="0" smtClean="0">
                <a:solidFill>
                  <a:schemeClr val="accent3">
                    <a:lumMod val="50000"/>
                  </a:schemeClr>
                </a:solidFill>
              </a:rPr>
              <a:t>Why</a:t>
            </a:r>
            <a:r>
              <a:rPr lang="en-US" sz="4800" b="1" dirty="0">
                <a:solidFill>
                  <a:schemeClr val="accent3">
                    <a:lumMod val="50000"/>
                  </a:schemeClr>
                </a:solidFill>
              </a:rPr>
              <a:t>?</a:t>
            </a:r>
          </a:p>
        </p:txBody>
      </p:sp>
    </p:spTree>
    <p:extLst>
      <p:ext uri="{BB962C8B-B14F-4D97-AF65-F5344CB8AC3E}">
        <p14:creationId xmlns:p14="http://schemas.microsoft.com/office/powerpoint/2010/main" val="89476499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6953"/>
            <a:ext cx="7772400" cy="1779680"/>
          </a:xfrm>
        </p:spPr>
        <p:txBody>
          <a:bodyPr>
            <a:noAutofit/>
          </a:bodyPr>
          <a:lstStyle/>
          <a:p>
            <a:r>
              <a:rPr lang="en-US" sz="4800" b="1" dirty="0"/>
              <a:t>The Gospel of Mark: The </a:t>
            </a:r>
            <a:r>
              <a:rPr lang="en-US" sz="4800" b="1" dirty="0" err="1"/>
              <a:t>NeverEnding</a:t>
            </a:r>
            <a:r>
              <a:rPr lang="en-US" sz="4800" b="1" dirty="0"/>
              <a:t> Story </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60339459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3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2513246994"/>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6180" y="441034"/>
            <a:ext cx="8166374" cy="5509200"/>
          </a:xfrm>
          <a:prstGeom prst="rect">
            <a:avLst/>
          </a:prstGeom>
        </p:spPr>
        <p:txBody>
          <a:bodyPr wrap="square">
            <a:spAutoFit/>
          </a:bodyPr>
          <a:lstStyle/>
          <a:p>
            <a:r>
              <a:rPr lang="en-US" sz="4400" b="1" dirty="0">
                <a:latin typeface="Zapf Dingbats"/>
              </a:rPr>
              <a:t>★</a:t>
            </a:r>
            <a:r>
              <a:rPr lang="en-US" sz="4400" b="1" dirty="0"/>
              <a:t> The short ending to Mark (16:8b) only appears in one African Latin manuscript dated around 400 </a:t>
            </a:r>
            <a:r>
              <a:rPr lang="en-US" sz="4400" b="1" cap="small" dirty="0"/>
              <a:t>ad/</a:t>
            </a:r>
            <a:r>
              <a:rPr lang="en-US" sz="4400" b="1" cap="small" dirty="0" err="1"/>
              <a:t>ce</a:t>
            </a:r>
            <a:r>
              <a:rPr lang="en-US" sz="4400" b="1" cap="small" dirty="0"/>
              <a:t>.</a:t>
            </a:r>
            <a:endParaRPr lang="en-US" sz="4400" b="1" dirty="0"/>
          </a:p>
          <a:p>
            <a:r>
              <a:rPr lang="en-US" sz="4400" b="1" cap="small" dirty="0"/>
              <a:t> </a:t>
            </a:r>
            <a:endParaRPr lang="en-US" sz="4400" b="1" dirty="0"/>
          </a:p>
          <a:p>
            <a:r>
              <a:rPr lang="en-US" sz="4400" b="1" cap="small" dirty="0">
                <a:latin typeface="Zapf Dingbats"/>
              </a:rPr>
              <a:t>★</a:t>
            </a:r>
            <a:r>
              <a:rPr lang="en-US" sz="4400" b="1" cap="small" dirty="0"/>
              <a:t> A</a:t>
            </a:r>
            <a:r>
              <a:rPr lang="en-US" sz="4400" b="1" dirty="0"/>
              <a:t>nother ending (16:9-20), more like the ending in other Gospels, was added later. </a:t>
            </a:r>
          </a:p>
        </p:txBody>
      </p:sp>
    </p:spTree>
    <p:extLst>
      <p:ext uri="{BB962C8B-B14F-4D97-AF65-F5344CB8AC3E}">
        <p14:creationId xmlns:p14="http://schemas.microsoft.com/office/powerpoint/2010/main" val="1991192501"/>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3563" y="828475"/>
            <a:ext cx="7598183" cy="3785652"/>
          </a:xfrm>
          <a:prstGeom prst="rect">
            <a:avLst/>
          </a:prstGeom>
        </p:spPr>
        <p:txBody>
          <a:bodyPr wrap="square">
            <a:spAutoFit/>
          </a:bodyPr>
          <a:lstStyle/>
          <a:p>
            <a:r>
              <a:rPr lang="en-US" sz="4800" b="1" dirty="0">
                <a:solidFill>
                  <a:srgbClr val="4F6228"/>
                </a:solidFill>
              </a:rPr>
              <a:t>Jesus is risen. The tomb is empty. And now the story continues with Jesus’ followers. How will you add to this never-ending story?</a:t>
            </a:r>
          </a:p>
        </p:txBody>
      </p:sp>
    </p:spTree>
    <p:extLst>
      <p:ext uri="{BB962C8B-B14F-4D97-AF65-F5344CB8AC3E}">
        <p14:creationId xmlns:p14="http://schemas.microsoft.com/office/powerpoint/2010/main" val="358353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5299" y="1811291"/>
            <a:ext cx="6744336" cy="2308324"/>
          </a:xfrm>
          <a:prstGeom prst="rect">
            <a:avLst/>
          </a:prstGeom>
        </p:spPr>
        <p:txBody>
          <a:bodyPr wrap="square">
            <a:spAutoFit/>
          </a:bodyPr>
          <a:lstStyle/>
          <a:p>
            <a:r>
              <a:rPr lang="en-US" sz="4800" b="1" dirty="0">
                <a:solidFill>
                  <a:srgbClr val="4F6228"/>
                </a:solidFill>
              </a:rPr>
              <a:t>Why do you think Jesus doesn’t want the demons to speak? </a:t>
            </a:r>
          </a:p>
        </p:txBody>
      </p:sp>
    </p:spTree>
    <p:extLst>
      <p:ext uri="{BB962C8B-B14F-4D97-AF65-F5344CB8AC3E}">
        <p14:creationId xmlns:p14="http://schemas.microsoft.com/office/powerpoint/2010/main" val="1299379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rgbClr val="000000"/>
                </a:solidFill>
              </a:rPr>
              <a:t>Jesus goes to a deserted place to pray.</a:t>
            </a:r>
            <a:endParaRPr lang="en-US" b="1" dirty="0">
              <a:solidFill>
                <a:srgbClr val="000000"/>
              </a:solidFill>
            </a:endParaRPr>
          </a:p>
        </p:txBody>
      </p:sp>
      <p:sp>
        <p:nvSpPr>
          <p:cNvPr id="3" name="Subtitle 2"/>
          <p:cNvSpPr>
            <a:spLocks noGrp="1"/>
          </p:cNvSpPr>
          <p:nvPr>
            <p:ph type="subTitle" idx="1"/>
          </p:nvPr>
        </p:nvSpPr>
        <p:spPr/>
        <p:txBody>
          <a:bodyPr/>
          <a:lstStyle/>
          <a:p>
            <a:r>
              <a:rPr lang="en-US" dirty="0" smtClean="0">
                <a:solidFill>
                  <a:srgbClr val="000000"/>
                </a:solidFill>
              </a:rPr>
              <a:t>Mark 1:35-39</a:t>
            </a:r>
            <a:endParaRPr lang="en-US" dirty="0">
              <a:solidFill>
                <a:srgbClr val="000000"/>
              </a:solidFill>
            </a:endParaRPr>
          </a:p>
        </p:txBody>
      </p:sp>
    </p:spTree>
    <p:extLst>
      <p:ext uri="{BB962C8B-B14F-4D97-AF65-F5344CB8AC3E}">
        <p14:creationId xmlns:p14="http://schemas.microsoft.com/office/powerpoint/2010/main" val="1559602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The Story Begins</a:t>
            </a:r>
            <a:endParaRPr lang="en-US" b="1" dirty="0"/>
          </a:p>
        </p:txBody>
      </p:sp>
      <p:sp>
        <p:nvSpPr>
          <p:cNvPr id="3" name="Subtitle 2"/>
          <p:cNvSpPr>
            <a:spLocks noGrp="1"/>
          </p:cNvSpPr>
          <p:nvPr>
            <p:ph type="subTitle" idx="1"/>
          </p:nvPr>
        </p:nvSpPr>
        <p:spPr/>
        <p:txBody>
          <a:bodyPr/>
          <a:lstStyle/>
          <a:p>
            <a:r>
              <a:rPr lang="en-US" dirty="0" smtClean="0">
                <a:solidFill>
                  <a:schemeClr val="tx1"/>
                </a:solidFill>
              </a:rPr>
              <a:t>Mark 1:1</a:t>
            </a:r>
            <a:endParaRPr lang="en-US" dirty="0">
              <a:solidFill>
                <a:schemeClr val="tx1"/>
              </a:solidFill>
            </a:endParaRPr>
          </a:p>
        </p:txBody>
      </p:sp>
    </p:spTree>
    <p:extLst>
      <p:ext uri="{BB962C8B-B14F-4D97-AF65-F5344CB8AC3E}">
        <p14:creationId xmlns:p14="http://schemas.microsoft.com/office/powerpoint/2010/main" val="7921764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3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14398002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9385" y="1777254"/>
            <a:ext cx="7262183" cy="2308324"/>
          </a:xfrm>
          <a:prstGeom prst="rect">
            <a:avLst/>
          </a:prstGeom>
          <a:noFill/>
        </p:spPr>
        <p:txBody>
          <a:bodyPr wrap="square" rtlCol="0">
            <a:spAutoFit/>
          </a:bodyPr>
          <a:lstStyle/>
          <a:p>
            <a:r>
              <a:rPr lang="en-US" sz="4800" b="1" dirty="0">
                <a:solidFill>
                  <a:srgbClr val="4F6228"/>
                </a:solidFill>
              </a:rPr>
              <a:t>Do you ever need a quiet place to pray?</a:t>
            </a:r>
          </a:p>
          <a:p>
            <a:r>
              <a:rPr lang="en-US" sz="4800" b="1" dirty="0">
                <a:solidFill>
                  <a:srgbClr val="4F6228"/>
                </a:solidFill>
              </a:rPr>
              <a:t>How about right now? </a:t>
            </a:r>
          </a:p>
        </p:txBody>
      </p:sp>
    </p:spTree>
    <p:extLst>
      <p:ext uri="{BB962C8B-B14F-4D97-AF65-F5344CB8AC3E}">
        <p14:creationId xmlns:p14="http://schemas.microsoft.com/office/powerpoint/2010/main" val="32212806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Jesus touches and heals a man with leprosy</a:t>
            </a:r>
            <a:endParaRPr lang="en-US" b="1" dirty="0"/>
          </a:p>
        </p:txBody>
      </p:sp>
      <p:sp>
        <p:nvSpPr>
          <p:cNvPr id="3" name="Subtitle 2"/>
          <p:cNvSpPr>
            <a:spLocks noGrp="1"/>
          </p:cNvSpPr>
          <p:nvPr>
            <p:ph type="subTitle" idx="1"/>
          </p:nvPr>
        </p:nvSpPr>
        <p:spPr/>
        <p:txBody>
          <a:bodyPr/>
          <a:lstStyle/>
          <a:p>
            <a:r>
              <a:rPr lang="en-US" dirty="0" smtClean="0">
                <a:solidFill>
                  <a:srgbClr val="000000"/>
                </a:solidFill>
              </a:rPr>
              <a:t>Mark 1:40-45</a:t>
            </a:r>
            <a:endParaRPr lang="en-US" dirty="0">
              <a:solidFill>
                <a:srgbClr val="000000"/>
              </a:solidFill>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818" y="4685017"/>
            <a:ext cx="1269957" cy="1282600"/>
          </a:xfrm>
          <a:prstGeom prst="rect">
            <a:avLst/>
          </a:prstGeom>
        </p:spPr>
      </p:pic>
      <p:pic>
        <p:nvPicPr>
          <p:cNvPr id="6" name="Picture 5" descr="Crossing Boundari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56482" y="4685402"/>
            <a:ext cx="1269956" cy="1282215"/>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33738" y="4692107"/>
            <a:ext cx="1271752" cy="1275510"/>
          </a:xfrm>
          <a:prstGeom prst="rect">
            <a:avLst/>
          </a:prstGeom>
        </p:spPr>
      </p:pic>
    </p:spTree>
    <p:extLst>
      <p:ext uri="{BB962C8B-B14F-4D97-AF65-F5344CB8AC3E}">
        <p14:creationId xmlns:p14="http://schemas.microsoft.com/office/powerpoint/2010/main" val="3837879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3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1170882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8132" y="1098361"/>
            <a:ext cx="7817019" cy="4524315"/>
          </a:xfrm>
          <a:prstGeom prst="rect">
            <a:avLst/>
          </a:prstGeom>
        </p:spPr>
        <p:txBody>
          <a:bodyPr wrap="square">
            <a:spAutoFit/>
          </a:bodyPr>
          <a:lstStyle/>
          <a:p>
            <a:r>
              <a:rPr lang="en-US" sz="4800" dirty="0">
                <a:latin typeface="Zapf Dingbats"/>
              </a:rPr>
              <a:t>★</a:t>
            </a:r>
            <a:r>
              <a:rPr lang="en-US" sz="4800" dirty="0"/>
              <a:t> </a:t>
            </a:r>
            <a:r>
              <a:rPr lang="en-US" sz="4800" b="1" dirty="0"/>
              <a:t>leprosy</a:t>
            </a:r>
            <a:r>
              <a:rPr lang="en-US" sz="4800" dirty="0"/>
              <a:t> = a word for many kinds of skin disease. According to Jewish Law, touching a person with leprosy could make a person ritually unclean.</a:t>
            </a:r>
          </a:p>
        </p:txBody>
      </p:sp>
    </p:spTree>
    <p:extLst>
      <p:ext uri="{BB962C8B-B14F-4D97-AF65-F5344CB8AC3E}">
        <p14:creationId xmlns:p14="http://schemas.microsoft.com/office/powerpoint/2010/main" val="2051393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2681" y="939619"/>
            <a:ext cx="7311501" cy="5509200"/>
          </a:xfrm>
          <a:prstGeom prst="rect">
            <a:avLst/>
          </a:prstGeom>
        </p:spPr>
        <p:txBody>
          <a:bodyPr wrap="square">
            <a:spAutoFit/>
          </a:bodyPr>
          <a:lstStyle/>
          <a:p>
            <a:r>
              <a:rPr lang="en-US" sz="4400" b="1" dirty="0">
                <a:solidFill>
                  <a:srgbClr val="4F6228"/>
                </a:solidFill>
              </a:rPr>
              <a:t>In these next five stories, where and how does Jesus cross the line?</a:t>
            </a:r>
          </a:p>
          <a:p>
            <a:r>
              <a:rPr lang="en-US" sz="4400" b="1" dirty="0">
                <a:solidFill>
                  <a:srgbClr val="4F6228"/>
                </a:solidFill>
              </a:rPr>
              <a:t>Keep a look out for how many times Jesus is willing to touch or be touched by those who are regarded as outsiders or unclean. </a:t>
            </a:r>
          </a:p>
        </p:txBody>
      </p:sp>
    </p:spTree>
    <p:extLst>
      <p:ext uri="{BB962C8B-B14F-4D97-AF65-F5344CB8AC3E}">
        <p14:creationId xmlns:p14="http://schemas.microsoft.com/office/powerpoint/2010/main" val="33859279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30461"/>
            <a:ext cx="7772400" cy="1892720"/>
          </a:xfrm>
        </p:spPr>
        <p:txBody>
          <a:bodyPr>
            <a:normAutofit fontScale="90000"/>
          </a:bodyPr>
          <a:lstStyle/>
          <a:p>
            <a:r>
              <a:rPr lang="en-US" b="1" dirty="0">
                <a:solidFill>
                  <a:srgbClr val="000000"/>
                </a:solidFill>
              </a:rPr>
              <a:t>Jesus heals a paralyzed man and forgives his sins, while some scribes look on. </a:t>
            </a:r>
          </a:p>
        </p:txBody>
      </p:sp>
      <p:sp>
        <p:nvSpPr>
          <p:cNvPr id="3" name="Subtitle 2"/>
          <p:cNvSpPr>
            <a:spLocks noGrp="1"/>
          </p:cNvSpPr>
          <p:nvPr>
            <p:ph type="subTitle" idx="1"/>
          </p:nvPr>
        </p:nvSpPr>
        <p:spPr/>
        <p:txBody>
          <a:bodyPr/>
          <a:lstStyle/>
          <a:p>
            <a:r>
              <a:rPr lang="en-US" dirty="0" smtClean="0">
                <a:solidFill>
                  <a:srgbClr val="000000"/>
                </a:solidFill>
              </a:rPr>
              <a:t>Mark 2:1</a:t>
            </a:r>
            <a:r>
              <a:rPr lang="en-US" smtClean="0">
                <a:solidFill>
                  <a:srgbClr val="000000"/>
                </a:solidFill>
              </a:rPr>
              <a:t>-12</a:t>
            </a:r>
            <a:endParaRPr lang="en-US" dirty="0" smtClean="0">
              <a:solidFill>
                <a:srgbClr val="000000"/>
              </a:solidFill>
            </a:endParaRPr>
          </a:p>
          <a:p>
            <a:endParaRPr lang="en-US" dirty="0"/>
          </a:p>
        </p:txBody>
      </p:sp>
      <p:pic>
        <p:nvPicPr>
          <p:cNvPr id="4" name="Picture 3" descr="Crossing Boundarie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38553" y="4968581"/>
            <a:ext cx="1269956" cy="1282215"/>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1028" y="4968581"/>
            <a:ext cx="1269957" cy="1282600"/>
          </a:xfrm>
          <a:prstGeom prst="rect">
            <a:avLst/>
          </a:prstGeom>
        </p:spPr>
      </p:pic>
    </p:spTree>
    <p:extLst>
      <p:ext uri="{BB962C8B-B14F-4D97-AF65-F5344CB8AC3E}">
        <p14:creationId xmlns:p14="http://schemas.microsoft.com/office/powerpoint/2010/main" val="34727645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3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37543933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2001" y="1601699"/>
            <a:ext cx="6953940" cy="2308324"/>
          </a:xfrm>
          <a:prstGeom prst="rect">
            <a:avLst/>
          </a:prstGeom>
        </p:spPr>
        <p:txBody>
          <a:bodyPr wrap="square">
            <a:spAutoFit/>
          </a:bodyPr>
          <a:lstStyle/>
          <a:p>
            <a:r>
              <a:rPr lang="en-US" sz="4800" dirty="0">
                <a:latin typeface="Zapf Dingbats"/>
              </a:rPr>
              <a:t>★</a:t>
            </a:r>
            <a:r>
              <a:rPr lang="en-US" sz="4800" dirty="0"/>
              <a:t> </a:t>
            </a:r>
            <a:r>
              <a:rPr lang="en-US" sz="4800" b="1" dirty="0"/>
              <a:t>scribes</a:t>
            </a:r>
            <a:r>
              <a:rPr lang="en-US" sz="4800" dirty="0"/>
              <a:t> = religious scholars of the Jewish faith and teachers of Scripture.</a:t>
            </a:r>
          </a:p>
        </p:txBody>
      </p:sp>
    </p:spTree>
    <p:extLst>
      <p:ext uri="{BB962C8B-B14F-4D97-AF65-F5344CB8AC3E}">
        <p14:creationId xmlns:p14="http://schemas.microsoft.com/office/powerpoint/2010/main" val="29678546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3365" y="1446114"/>
            <a:ext cx="7274512" cy="1569660"/>
          </a:xfrm>
          <a:prstGeom prst="rect">
            <a:avLst/>
          </a:prstGeom>
        </p:spPr>
        <p:txBody>
          <a:bodyPr wrap="square">
            <a:spAutoFit/>
          </a:bodyPr>
          <a:lstStyle/>
          <a:p>
            <a:r>
              <a:rPr lang="en-US" sz="4800" b="1" dirty="0">
                <a:solidFill>
                  <a:srgbClr val="4F6228"/>
                </a:solidFill>
              </a:rPr>
              <a:t>What boundary does Jesus cross in this scene? </a:t>
            </a:r>
          </a:p>
        </p:txBody>
      </p:sp>
    </p:spTree>
    <p:extLst>
      <p:ext uri="{BB962C8B-B14F-4D97-AF65-F5344CB8AC3E}">
        <p14:creationId xmlns:p14="http://schemas.microsoft.com/office/powerpoint/2010/main" val="3691877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_015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25079491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95411"/>
            <a:ext cx="7772400" cy="2490789"/>
          </a:xfrm>
        </p:spPr>
        <p:txBody>
          <a:bodyPr>
            <a:normAutofit fontScale="90000"/>
          </a:bodyPr>
          <a:lstStyle/>
          <a:p>
            <a:r>
              <a:rPr lang="en-US" b="1" dirty="0"/>
              <a:t>Jesus calls the tax collector Levi to follow him and goes to his house to eat with other tax collectors and sinners. </a:t>
            </a:r>
          </a:p>
        </p:txBody>
      </p:sp>
      <p:sp>
        <p:nvSpPr>
          <p:cNvPr id="3" name="Subtitle 2"/>
          <p:cNvSpPr>
            <a:spLocks noGrp="1"/>
          </p:cNvSpPr>
          <p:nvPr>
            <p:ph type="subTitle" idx="1"/>
          </p:nvPr>
        </p:nvSpPr>
        <p:spPr/>
        <p:txBody>
          <a:bodyPr/>
          <a:lstStyle/>
          <a:p>
            <a:r>
              <a:rPr lang="en-US" dirty="0" smtClean="0">
                <a:solidFill>
                  <a:srgbClr val="000000"/>
                </a:solidFill>
              </a:rPr>
              <a:t>Mark 2:13-17</a:t>
            </a:r>
            <a:endParaRPr lang="en-US" dirty="0">
              <a:solidFill>
                <a:srgbClr val="000000"/>
              </a:solidFill>
            </a:endParaRPr>
          </a:p>
        </p:txBody>
      </p:sp>
      <p:pic>
        <p:nvPicPr>
          <p:cNvPr id="4" name="Picture 3" descr="Crossing Boundarie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0177" y="4956252"/>
            <a:ext cx="1269956" cy="1282215"/>
          </a:xfrm>
          <a:prstGeom prst="rect">
            <a:avLst/>
          </a:prstGeom>
        </p:spPr>
      </p:pic>
    </p:spTree>
    <p:extLst>
      <p:ext uri="{BB962C8B-B14F-4D97-AF65-F5344CB8AC3E}">
        <p14:creationId xmlns:p14="http://schemas.microsoft.com/office/powerpoint/2010/main" val="4789040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3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23669617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0067" y="954830"/>
            <a:ext cx="7508776" cy="4524315"/>
          </a:xfrm>
          <a:prstGeom prst="rect">
            <a:avLst/>
          </a:prstGeom>
        </p:spPr>
        <p:txBody>
          <a:bodyPr wrap="square">
            <a:spAutoFit/>
          </a:bodyPr>
          <a:lstStyle/>
          <a:p>
            <a:r>
              <a:rPr lang="en-US" sz="4800" b="1" dirty="0">
                <a:latin typeface="Zapf Dingbats"/>
              </a:rPr>
              <a:t>★</a:t>
            </a:r>
            <a:r>
              <a:rPr lang="en-US" sz="4800" b="1" dirty="0"/>
              <a:t> tax collectors = men who collected taxes from their own people to hand over to the Romans. They were very unpopular and considered outsiders.</a:t>
            </a:r>
          </a:p>
        </p:txBody>
      </p:sp>
    </p:spTree>
    <p:extLst>
      <p:ext uri="{BB962C8B-B14F-4D97-AF65-F5344CB8AC3E}">
        <p14:creationId xmlns:p14="http://schemas.microsoft.com/office/powerpoint/2010/main" val="1351032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Jesus explains why his disciples are not fasting </a:t>
            </a:r>
          </a:p>
        </p:txBody>
      </p:sp>
      <p:sp>
        <p:nvSpPr>
          <p:cNvPr id="3" name="Subtitle 2"/>
          <p:cNvSpPr>
            <a:spLocks noGrp="1"/>
          </p:cNvSpPr>
          <p:nvPr>
            <p:ph type="subTitle" idx="1"/>
          </p:nvPr>
        </p:nvSpPr>
        <p:spPr/>
        <p:txBody>
          <a:bodyPr/>
          <a:lstStyle/>
          <a:p>
            <a:r>
              <a:rPr lang="en-US" dirty="0" smtClean="0">
                <a:solidFill>
                  <a:schemeClr val="tx1"/>
                </a:solidFill>
              </a:rPr>
              <a:t>Mark 2:18-22</a:t>
            </a:r>
            <a:endParaRPr lang="en-US" dirty="0">
              <a:solidFill>
                <a:schemeClr val="tx1"/>
              </a:solidFill>
            </a:endParaRPr>
          </a:p>
        </p:txBody>
      </p:sp>
      <p:pic>
        <p:nvPicPr>
          <p:cNvPr id="4" name="Picture 3" descr="Crossing Boundarie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0177" y="4968581"/>
            <a:ext cx="1269956" cy="1282215"/>
          </a:xfrm>
          <a:prstGeom prst="rect">
            <a:avLst/>
          </a:prstGeom>
        </p:spPr>
      </p:pic>
    </p:spTree>
    <p:extLst>
      <p:ext uri="{BB962C8B-B14F-4D97-AF65-F5344CB8AC3E}">
        <p14:creationId xmlns:p14="http://schemas.microsoft.com/office/powerpoint/2010/main" val="1771390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3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614446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7737" y="1601699"/>
            <a:ext cx="7249853" cy="2308324"/>
          </a:xfrm>
          <a:prstGeom prst="rect">
            <a:avLst/>
          </a:prstGeom>
        </p:spPr>
        <p:txBody>
          <a:bodyPr wrap="square">
            <a:spAutoFit/>
          </a:bodyPr>
          <a:lstStyle/>
          <a:p>
            <a:r>
              <a:rPr lang="en-US" sz="4800" b="1" dirty="0">
                <a:latin typeface="Zapf Dingbats"/>
              </a:rPr>
              <a:t>★</a:t>
            </a:r>
            <a:r>
              <a:rPr lang="en-US" sz="4800" b="1" dirty="0"/>
              <a:t> fasting = not eating food for a certain period of time for religious reasons.</a:t>
            </a:r>
          </a:p>
        </p:txBody>
      </p:sp>
    </p:spTree>
    <p:extLst>
      <p:ext uri="{BB962C8B-B14F-4D97-AF65-F5344CB8AC3E}">
        <p14:creationId xmlns:p14="http://schemas.microsoft.com/office/powerpoint/2010/main" val="39387716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0353" y="1922252"/>
            <a:ext cx="7175873" cy="2308324"/>
          </a:xfrm>
          <a:prstGeom prst="rect">
            <a:avLst/>
          </a:prstGeom>
        </p:spPr>
        <p:txBody>
          <a:bodyPr wrap="square">
            <a:spAutoFit/>
          </a:bodyPr>
          <a:lstStyle/>
          <a:p>
            <a:r>
              <a:rPr lang="en-US" sz="4800" b="1" dirty="0">
                <a:solidFill>
                  <a:schemeClr val="accent3">
                    <a:lumMod val="50000"/>
                  </a:schemeClr>
                </a:solidFill>
              </a:rPr>
              <a:t>What are some of your reasons for not doing what is expected? </a:t>
            </a:r>
          </a:p>
        </p:txBody>
      </p:sp>
    </p:spTree>
    <p:extLst>
      <p:ext uri="{BB962C8B-B14F-4D97-AF65-F5344CB8AC3E}">
        <p14:creationId xmlns:p14="http://schemas.microsoft.com/office/powerpoint/2010/main" val="15371396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3187" y="1292053"/>
            <a:ext cx="8100601" cy="2813499"/>
          </a:xfrm>
        </p:spPr>
        <p:txBody>
          <a:bodyPr>
            <a:noAutofit/>
          </a:bodyPr>
          <a:lstStyle/>
          <a:p>
            <a:r>
              <a:rPr lang="en-US" sz="4800" b="1" dirty="0"/>
              <a:t>On the Sabbath, Jesus</a:t>
            </a:r>
            <a:br>
              <a:rPr lang="en-US" sz="4800" b="1" dirty="0"/>
            </a:br>
            <a:r>
              <a:rPr lang="en-US" sz="4800" b="1" dirty="0"/>
              <a:t>defends picking grain  and heals a man with a withered hand. </a:t>
            </a:r>
          </a:p>
        </p:txBody>
      </p:sp>
      <p:sp>
        <p:nvSpPr>
          <p:cNvPr id="3" name="Subtitle 2"/>
          <p:cNvSpPr>
            <a:spLocks noGrp="1"/>
          </p:cNvSpPr>
          <p:nvPr>
            <p:ph type="subTitle" idx="1"/>
          </p:nvPr>
        </p:nvSpPr>
        <p:spPr>
          <a:xfrm>
            <a:off x="1371600" y="4428676"/>
            <a:ext cx="6400800" cy="1752600"/>
          </a:xfrm>
        </p:spPr>
        <p:txBody>
          <a:bodyPr/>
          <a:lstStyle/>
          <a:p>
            <a:r>
              <a:rPr lang="en-US" dirty="0" smtClean="0">
                <a:solidFill>
                  <a:schemeClr val="tx1"/>
                </a:solidFill>
              </a:rPr>
              <a:t>Mark 2:23-3:6</a:t>
            </a:r>
            <a:endParaRPr lang="en-US" dirty="0">
              <a:solidFill>
                <a:schemeClr val="tx1"/>
              </a:solidFill>
            </a:endParaRPr>
          </a:p>
        </p:txBody>
      </p:sp>
      <p:pic>
        <p:nvPicPr>
          <p:cNvPr id="4" name="Picture 3" descr="Crossing Boundarie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79629" y="4956252"/>
            <a:ext cx="1269956" cy="1282215"/>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621" y="4956252"/>
            <a:ext cx="1269957" cy="1282600"/>
          </a:xfrm>
          <a:prstGeom prst="rect">
            <a:avLst/>
          </a:prstGeom>
        </p:spPr>
      </p:pic>
    </p:spTree>
    <p:extLst>
      <p:ext uri="{BB962C8B-B14F-4D97-AF65-F5344CB8AC3E}">
        <p14:creationId xmlns:p14="http://schemas.microsoft.com/office/powerpoint/2010/main" val="40373864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2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7304150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4044" y="899752"/>
            <a:ext cx="7545765" cy="5016758"/>
          </a:xfrm>
          <a:prstGeom prst="rect">
            <a:avLst/>
          </a:prstGeom>
        </p:spPr>
        <p:txBody>
          <a:bodyPr wrap="square">
            <a:spAutoFit/>
          </a:bodyPr>
          <a:lstStyle/>
          <a:p>
            <a:r>
              <a:rPr lang="en-US" sz="4000" dirty="0">
                <a:latin typeface="Zapf Dingbats"/>
              </a:rPr>
              <a:t>★</a:t>
            </a:r>
            <a:r>
              <a:rPr lang="en-US" sz="4000" dirty="0"/>
              <a:t> Sabbath = the day of rest observed by the Jewish people. It was set aside for the flourishing of life. All workers rest. </a:t>
            </a:r>
          </a:p>
          <a:p>
            <a:r>
              <a:rPr lang="en-US" sz="4000" dirty="0"/>
              <a:t> </a:t>
            </a:r>
          </a:p>
          <a:p>
            <a:r>
              <a:rPr lang="en-US" sz="4000" dirty="0">
                <a:latin typeface="Zapf Dingbats"/>
              </a:rPr>
              <a:t>★</a:t>
            </a:r>
            <a:r>
              <a:rPr lang="en-US" sz="4000" dirty="0"/>
              <a:t> Pharisees = Religious leaders who taught the importance of following God’s laws.</a:t>
            </a:r>
          </a:p>
        </p:txBody>
      </p:sp>
    </p:spTree>
    <p:extLst>
      <p:ext uri="{BB962C8B-B14F-4D97-AF65-F5344CB8AC3E}">
        <p14:creationId xmlns:p14="http://schemas.microsoft.com/office/powerpoint/2010/main" val="3319779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6621" y="1511965"/>
            <a:ext cx="5839708" cy="3046988"/>
          </a:xfrm>
          <a:prstGeom prst="rect">
            <a:avLst/>
          </a:prstGeom>
        </p:spPr>
        <p:txBody>
          <a:bodyPr wrap="square">
            <a:spAutoFit/>
          </a:bodyPr>
          <a:lstStyle/>
          <a:p>
            <a:r>
              <a:rPr lang="en-US" sz="4800" dirty="0">
                <a:latin typeface="Zapf Dingbats"/>
              </a:rPr>
              <a:t>★</a:t>
            </a:r>
            <a:r>
              <a:rPr lang="en-US" sz="4800" dirty="0"/>
              <a:t> Good news = </a:t>
            </a:r>
            <a:r>
              <a:rPr lang="en-US" sz="4800" dirty="0" smtClean="0"/>
              <a:t>gospel</a:t>
            </a:r>
          </a:p>
          <a:p>
            <a:endParaRPr lang="en-US" sz="4800" dirty="0"/>
          </a:p>
          <a:p>
            <a:r>
              <a:rPr lang="en-US" sz="4800" dirty="0">
                <a:latin typeface="Zapf Dingbats"/>
              </a:rPr>
              <a:t>★</a:t>
            </a:r>
            <a:r>
              <a:rPr lang="en-US" sz="4800" dirty="0"/>
              <a:t> Christ = the anointed one (king)</a:t>
            </a:r>
          </a:p>
        </p:txBody>
      </p:sp>
    </p:spTree>
    <p:extLst>
      <p:ext uri="{BB962C8B-B14F-4D97-AF65-F5344CB8AC3E}">
        <p14:creationId xmlns:p14="http://schemas.microsoft.com/office/powerpoint/2010/main" val="578618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8704" y="797510"/>
            <a:ext cx="7360820" cy="4524315"/>
          </a:xfrm>
          <a:prstGeom prst="rect">
            <a:avLst/>
          </a:prstGeom>
        </p:spPr>
        <p:txBody>
          <a:bodyPr wrap="square">
            <a:spAutoFit/>
          </a:bodyPr>
          <a:lstStyle/>
          <a:p>
            <a:r>
              <a:rPr lang="en-US" sz="4800" b="1" dirty="0">
                <a:solidFill>
                  <a:schemeClr val="accent3">
                    <a:lumMod val="50000"/>
                  </a:schemeClr>
                </a:solidFill>
              </a:rPr>
              <a:t>When do you care more about following the spirit behind the rules than the rules themselves</a:t>
            </a:r>
            <a:r>
              <a:rPr lang="en-US" sz="4800" b="1" dirty="0" smtClean="0">
                <a:solidFill>
                  <a:schemeClr val="accent3">
                    <a:lumMod val="50000"/>
                  </a:schemeClr>
                </a:solidFill>
              </a:rPr>
              <a:t>?</a:t>
            </a:r>
            <a:endParaRPr lang="en-US" sz="4000" b="1" dirty="0">
              <a:solidFill>
                <a:schemeClr val="accent3">
                  <a:lumMod val="50000"/>
                </a:schemeClr>
              </a:solidFill>
            </a:endParaRPr>
          </a:p>
          <a:p>
            <a:r>
              <a:rPr lang="en-US" sz="4800" b="1" dirty="0" smtClean="0">
                <a:solidFill>
                  <a:schemeClr val="accent3">
                    <a:lumMod val="50000"/>
                  </a:schemeClr>
                </a:solidFill>
              </a:rPr>
              <a:t>How </a:t>
            </a:r>
            <a:r>
              <a:rPr lang="en-US" sz="4800" b="1" dirty="0">
                <a:solidFill>
                  <a:schemeClr val="accent3">
                    <a:lumMod val="50000"/>
                  </a:schemeClr>
                </a:solidFill>
              </a:rPr>
              <a:t>has Jesus crossed the line for you? </a:t>
            </a:r>
          </a:p>
        </p:txBody>
      </p:sp>
    </p:spTree>
    <p:extLst>
      <p:ext uri="{BB962C8B-B14F-4D97-AF65-F5344CB8AC3E}">
        <p14:creationId xmlns:p14="http://schemas.microsoft.com/office/powerpoint/2010/main" val="13603771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13976"/>
            <a:ext cx="7772400" cy="2172392"/>
          </a:xfrm>
        </p:spPr>
        <p:txBody>
          <a:bodyPr>
            <a:normAutofit/>
          </a:bodyPr>
          <a:lstStyle/>
          <a:p>
            <a:r>
              <a:rPr lang="en-US" dirty="0"/>
              <a:t/>
            </a:r>
            <a:br>
              <a:rPr lang="en-US" dirty="0"/>
            </a:br>
            <a:r>
              <a:rPr lang="en-US" b="1" dirty="0"/>
              <a:t>Jesus teaches and heals many by the lake. </a:t>
            </a:r>
          </a:p>
        </p:txBody>
      </p:sp>
      <p:sp>
        <p:nvSpPr>
          <p:cNvPr id="3" name="Subtitle 2"/>
          <p:cNvSpPr>
            <a:spLocks noGrp="1"/>
          </p:cNvSpPr>
          <p:nvPr>
            <p:ph type="subTitle" idx="1"/>
          </p:nvPr>
        </p:nvSpPr>
        <p:spPr>
          <a:xfrm>
            <a:off x="1371600" y="3886200"/>
            <a:ext cx="6400800" cy="903956"/>
          </a:xfrm>
        </p:spPr>
        <p:txBody>
          <a:bodyPr/>
          <a:lstStyle/>
          <a:p>
            <a:r>
              <a:rPr lang="en-US" dirty="0" smtClean="0">
                <a:solidFill>
                  <a:schemeClr val="tx1"/>
                </a:solidFill>
              </a:rPr>
              <a:t>Mark 3</a:t>
            </a:r>
            <a:r>
              <a:rPr lang="en-US" dirty="0">
                <a:solidFill>
                  <a:schemeClr val="tx1"/>
                </a:solidFill>
              </a:rPr>
              <a:t>:7-12</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96545" y="4914905"/>
            <a:ext cx="1271752" cy="1275510"/>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5660" y="4914905"/>
            <a:ext cx="1350803" cy="1275510"/>
          </a:xfrm>
          <a:prstGeom prst="rect">
            <a:avLst/>
          </a:prstGeom>
        </p:spPr>
      </p:pic>
    </p:spTree>
    <p:extLst>
      <p:ext uri="{BB962C8B-B14F-4D97-AF65-F5344CB8AC3E}">
        <p14:creationId xmlns:p14="http://schemas.microsoft.com/office/powerpoint/2010/main" val="29062583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2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20730109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1836" y="1863487"/>
            <a:ext cx="7139695" cy="830997"/>
          </a:xfrm>
          <a:prstGeom prst="rect">
            <a:avLst/>
          </a:prstGeom>
        </p:spPr>
        <p:txBody>
          <a:bodyPr wrap="none">
            <a:spAutoFit/>
          </a:bodyPr>
          <a:lstStyle/>
          <a:p>
            <a:r>
              <a:rPr lang="en-US" sz="4800" b="1" dirty="0">
                <a:solidFill>
                  <a:schemeClr val="accent3">
                    <a:lumMod val="50000"/>
                  </a:schemeClr>
                </a:solidFill>
              </a:rPr>
              <a:t>What’s with the gag order? </a:t>
            </a:r>
          </a:p>
        </p:txBody>
      </p:sp>
    </p:spTree>
    <p:extLst>
      <p:ext uri="{BB962C8B-B14F-4D97-AF65-F5344CB8AC3E}">
        <p14:creationId xmlns:p14="http://schemas.microsoft.com/office/powerpoint/2010/main" val="41438444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48226"/>
            <a:ext cx="7772400" cy="1755775"/>
          </a:xfrm>
        </p:spPr>
        <p:txBody>
          <a:bodyPr>
            <a:noAutofit/>
          </a:bodyPr>
          <a:lstStyle/>
          <a:p>
            <a:r>
              <a:rPr lang="en-US" sz="4800" b="1" dirty="0" smtClean="0"/>
              <a:t>Jesus </a:t>
            </a:r>
            <a:r>
              <a:rPr lang="en-US" sz="4800" b="1" dirty="0"/>
              <a:t>appoints his twelve disciples </a:t>
            </a:r>
          </a:p>
        </p:txBody>
      </p:sp>
      <p:sp>
        <p:nvSpPr>
          <p:cNvPr id="3" name="Subtitle 2"/>
          <p:cNvSpPr>
            <a:spLocks noGrp="1"/>
          </p:cNvSpPr>
          <p:nvPr>
            <p:ph type="subTitle" idx="1"/>
          </p:nvPr>
        </p:nvSpPr>
        <p:spPr/>
        <p:txBody>
          <a:bodyPr/>
          <a:lstStyle/>
          <a:p>
            <a:r>
              <a:rPr lang="en-US" dirty="0" smtClean="0">
                <a:solidFill>
                  <a:schemeClr val="tx1"/>
                </a:solidFill>
              </a:rPr>
              <a:t>Mark 3</a:t>
            </a:r>
            <a:r>
              <a:rPr lang="en-US" dirty="0">
                <a:solidFill>
                  <a:schemeClr val="tx1"/>
                </a:solidFill>
              </a:rPr>
              <a:t>:13-19</a:t>
            </a:r>
            <a:r>
              <a:rPr lang="en-US" dirty="0"/>
              <a:t/>
            </a:r>
            <a:br>
              <a:rPr lang="en-US" dirty="0"/>
            </a:br>
            <a:endParaRPr lang="en-US" dirty="0"/>
          </a:p>
        </p:txBody>
      </p:sp>
    </p:spTree>
    <p:extLst>
      <p:ext uri="{BB962C8B-B14F-4D97-AF65-F5344CB8AC3E}">
        <p14:creationId xmlns:p14="http://schemas.microsoft.com/office/powerpoint/2010/main" val="8231689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2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2157320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30162"/>
            <a:ext cx="7772400" cy="2083600"/>
          </a:xfrm>
        </p:spPr>
        <p:txBody>
          <a:bodyPr>
            <a:normAutofit fontScale="90000"/>
          </a:bodyPr>
          <a:lstStyle/>
          <a:p>
            <a:r>
              <a:rPr lang="en-US" dirty="0"/>
              <a:t/>
            </a:r>
            <a:br>
              <a:rPr lang="en-US" dirty="0"/>
            </a:br>
            <a:r>
              <a:rPr lang="en-US" b="1" dirty="0"/>
              <a:t>The scribes accuse Jesus of having the demon </a:t>
            </a:r>
            <a:r>
              <a:rPr lang="en-US" b="1" dirty="0" err="1"/>
              <a:t>Beelzebul</a:t>
            </a:r>
            <a:r>
              <a:rPr lang="en-US" b="1" dirty="0"/>
              <a:t>. </a:t>
            </a:r>
          </a:p>
        </p:txBody>
      </p:sp>
      <p:sp>
        <p:nvSpPr>
          <p:cNvPr id="3" name="Subtitle 2"/>
          <p:cNvSpPr>
            <a:spLocks noGrp="1"/>
          </p:cNvSpPr>
          <p:nvPr>
            <p:ph type="subTitle" idx="1"/>
          </p:nvPr>
        </p:nvSpPr>
        <p:spPr/>
        <p:txBody>
          <a:bodyPr/>
          <a:lstStyle/>
          <a:p>
            <a:r>
              <a:rPr lang="en-US" dirty="0" smtClean="0">
                <a:solidFill>
                  <a:schemeClr val="tx1"/>
                </a:solidFill>
              </a:rPr>
              <a:t>Mark 3</a:t>
            </a:r>
            <a:r>
              <a:rPr lang="en-US" dirty="0">
                <a:solidFill>
                  <a:schemeClr val="tx1"/>
                </a:solidFill>
              </a:rPr>
              <a:t>:20-30</a:t>
            </a:r>
          </a:p>
        </p:txBody>
      </p:sp>
    </p:spTree>
    <p:extLst>
      <p:ext uri="{BB962C8B-B14F-4D97-AF65-F5344CB8AC3E}">
        <p14:creationId xmlns:p14="http://schemas.microsoft.com/office/powerpoint/2010/main" val="8740817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2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16013418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9396" y="1955220"/>
            <a:ext cx="7915755" cy="1569660"/>
          </a:xfrm>
          <a:prstGeom prst="rect">
            <a:avLst/>
          </a:prstGeom>
        </p:spPr>
        <p:txBody>
          <a:bodyPr wrap="square">
            <a:spAutoFit/>
          </a:bodyPr>
          <a:lstStyle/>
          <a:p>
            <a:r>
              <a:rPr lang="en-US" sz="4800" b="1" dirty="0">
                <a:latin typeface="Zapf Dingbats"/>
              </a:rPr>
              <a:t>★</a:t>
            </a:r>
            <a:r>
              <a:rPr lang="en-US" sz="4800" b="1" dirty="0"/>
              <a:t> </a:t>
            </a:r>
            <a:r>
              <a:rPr lang="en-US" sz="4800" b="1" dirty="0" err="1"/>
              <a:t>Beelzebul</a:t>
            </a:r>
            <a:r>
              <a:rPr lang="en-US" sz="4800" b="1" dirty="0"/>
              <a:t> (Satan) = ruler of the demons </a:t>
            </a:r>
          </a:p>
        </p:txBody>
      </p:sp>
    </p:spTree>
    <p:extLst>
      <p:ext uri="{BB962C8B-B14F-4D97-AF65-F5344CB8AC3E}">
        <p14:creationId xmlns:p14="http://schemas.microsoft.com/office/powerpoint/2010/main" val="6197984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61923"/>
            <a:ext cx="7772400" cy="1444981"/>
          </a:xfrm>
        </p:spPr>
        <p:txBody>
          <a:bodyPr>
            <a:normAutofit/>
          </a:bodyPr>
          <a:lstStyle/>
          <a:p>
            <a:r>
              <a:rPr lang="en-US" dirty="0"/>
              <a:t/>
            </a:r>
            <a:br>
              <a:rPr lang="en-US" dirty="0"/>
            </a:br>
            <a:r>
              <a:rPr lang="en-US" b="1" dirty="0"/>
              <a:t>Who is Jesus’ family? </a:t>
            </a:r>
          </a:p>
        </p:txBody>
      </p:sp>
      <p:sp>
        <p:nvSpPr>
          <p:cNvPr id="3" name="Subtitle 2"/>
          <p:cNvSpPr>
            <a:spLocks noGrp="1"/>
          </p:cNvSpPr>
          <p:nvPr>
            <p:ph type="subTitle" idx="1"/>
          </p:nvPr>
        </p:nvSpPr>
        <p:spPr/>
        <p:txBody>
          <a:bodyPr/>
          <a:lstStyle/>
          <a:p>
            <a:r>
              <a:rPr lang="en-US" dirty="0" smtClean="0">
                <a:solidFill>
                  <a:srgbClr val="000000"/>
                </a:solidFill>
              </a:rPr>
              <a:t>Mark </a:t>
            </a:r>
            <a:r>
              <a:rPr lang="en-US" dirty="0">
                <a:solidFill>
                  <a:srgbClr val="000000"/>
                </a:solidFill>
              </a:rPr>
              <a:t>3:31-35</a:t>
            </a:r>
          </a:p>
        </p:txBody>
      </p:sp>
    </p:spTree>
    <p:extLst>
      <p:ext uri="{BB962C8B-B14F-4D97-AF65-F5344CB8AC3E}">
        <p14:creationId xmlns:p14="http://schemas.microsoft.com/office/powerpoint/2010/main" val="2730295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5140" y="937641"/>
            <a:ext cx="6574342" cy="3046988"/>
          </a:xfrm>
          <a:prstGeom prst="rect">
            <a:avLst/>
          </a:prstGeom>
        </p:spPr>
        <p:txBody>
          <a:bodyPr wrap="square">
            <a:spAutoFit/>
          </a:bodyPr>
          <a:lstStyle/>
          <a:p>
            <a:r>
              <a:rPr lang="en-US" sz="4800" b="1" dirty="0">
                <a:solidFill>
                  <a:schemeClr val="accent3">
                    <a:lumMod val="50000"/>
                  </a:schemeClr>
                </a:solidFill>
              </a:rPr>
              <a:t>As you follow the story of Jesus in Mark’s Gospel, think about why it’s called “good news.” </a:t>
            </a:r>
          </a:p>
        </p:txBody>
      </p:sp>
    </p:spTree>
    <p:extLst>
      <p:ext uri="{BB962C8B-B14F-4D97-AF65-F5344CB8AC3E}">
        <p14:creationId xmlns:p14="http://schemas.microsoft.com/office/powerpoint/2010/main" val="38608673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2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15322457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05444" y="1653895"/>
            <a:ext cx="7033296" cy="830997"/>
          </a:xfrm>
          <a:prstGeom prst="rect">
            <a:avLst/>
          </a:prstGeom>
        </p:spPr>
        <p:txBody>
          <a:bodyPr wrap="none">
            <a:spAutoFit/>
          </a:bodyPr>
          <a:lstStyle/>
          <a:p>
            <a:r>
              <a:rPr lang="en-US" sz="4800" b="1" dirty="0">
                <a:solidFill>
                  <a:schemeClr val="accent3">
                    <a:lumMod val="50000"/>
                  </a:schemeClr>
                </a:solidFill>
              </a:rPr>
              <a:t>How do you define family?</a:t>
            </a:r>
          </a:p>
        </p:txBody>
      </p:sp>
    </p:spTree>
    <p:extLst>
      <p:ext uri="{BB962C8B-B14F-4D97-AF65-F5344CB8AC3E}">
        <p14:creationId xmlns:p14="http://schemas.microsoft.com/office/powerpoint/2010/main" val="42287930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19448"/>
            <a:ext cx="7772400" cy="2529933"/>
          </a:xfrm>
        </p:spPr>
        <p:txBody>
          <a:bodyPr>
            <a:normAutofit/>
          </a:bodyPr>
          <a:lstStyle/>
          <a:p>
            <a:r>
              <a:rPr lang="en-US" sz="4800" b="1" dirty="0" smtClean="0"/>
              <a:t>Jesus </a:t>
            </a:r>
            <a:r>
              <a:rPr lang="en-US" sz="4800" b="1" dirty="0"/>
              <a:t>tells a parable about a sower and explains the purpose of parables. </a:t>
            </a:r>
          </a:p>
        </p:txBody>
      </p:sp>
      <p:sp>
        <p:nvSpPr>
          <p:cNvPr id="3" name="Subtitle 2"/>
          <p:cNvSpPr>
            <a:spLocks noGrp="1"/>
          </p:cNvSpPr>
          <p:nvPr>
            <p:ph type="subTitle" idx="1"/>
          </p:nvPr>
        </p:nvSpPr>
        <p:spPr>
          <a:xfrm>
            <a:off x="1371600" y="3579040"/>
            <a:ext cx="6400800" cy="865779"/>
          </a:xfrm>
        </p:spPr>
        <p:txBody>
          <a:bodyPr>
            <a:normAutofit fontScale="92500" lnSpcReduction="20000"/>
          </a:bodyPr>
          <a:lstStyle/>
          <a:p>
            <a:r>
              <a:rPr lang="en-US" dirty="0">
                <a:solidFill>
                  <a:srgbClr val="000000"/>
                </a:solidFill>
              </a:rPr>
              <a:t>Mark 4:1-20</a:t>
            </a:r>
            <a:r>
              <a:rPr lang="en-US" dirty="0"/>
              <a:t/>
            </a:r>
            <a:br>
              <a:rPr lang="en-US" dirty="0"/>
            </a:b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1600" y="4685017"/>
            <a:ext cx="1269957" cy="1282600"/>
          </a:xfrm>
          <a:prstGeom prst="rect">
            <a:avLst/>
          </a:prstGeom>
        </p:spPr>
      </p:pic>
    </p:spTree>
    <p:extLst>
      <p:ext uri="{BB962C8B-B14F-4D97-AF65-F5344CB8AC3E}">
        <p14:creationId xmlns:p14="http://schemas.microsoft.com/office/powerpoint/2010/main" val="29689253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1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29346330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7342" y="856357"/>
            <a:ext cx="7336160" cy="5509200"/>
          </a:xfrm>
          <a:prstGeom prst="rect">
            <a:avLst/>
          </a:prstGeom>
        </p:spPr>
        <p:txBody>
          <a:bodyPr wrap="square">
            <a:spAutoFit/>
          </a:bodyPr>
          <a:lstStyle/>
          <a:p>
            <a:r>
              <a:rPr lang="en-US" sz="4400" dirty="0">
                <a:latin typeface="Zapf Dingbats"/>
              </a:rPr>
              <a:t>★</a:t>
            </a:r>
            <a:r>
              <a:rPr lang="en-US" sz="4400" dirty="0"/>
              <a:t> </a:t>
            </a:r>
            <a:r>
              <a:rPr lang="en-US" sz="4400" b="1" dirty="0"/>
              <a:t>sower</a:t>
            </a:r>
            <a:r>
              <a:rPr lang="en-US" sz="4400" dirty="0"/>
              <a:t> = a person who plants seeds in a field</a:t>
            </a:r>
          </a:p>
          <a:p>
            <a:r>
              <a:rPr lang="en-US" sz="4400" dirty="0"/>
              <a:t> </a:t>
            </a:r>
          </a:p>
          <a:p>
            <a:r>
              <a:rPr lang="en-US" sz="4400" dirty="0">
                <a:latin typeface="Zapf Dingbats"/>
              </a:rPr>
              <a:t>★</a:t>
            </a:r>
            <a:r>
              <a:rPr lang="en-US" sz="4400" dirty="0"/>
              <a:t> </a:t>
            </a:r>
            <a:r>
              <a:rPr lang="en-US" sz="4400" b="1" dirty="0"/>
              <a:t>parable</a:t>
            </a:r>
            <a:r>
              <a:rPr lang="en-US" sz="4400" dirty="0"/>
              <a:t> = story/example from everyday life. They connect with real people and challenge our common understanding of things.</a:t>
            </a:r>
          </a:p>
        </p:txBody>
      </p:sp>
    </p:spTree>
    <p:extLst>
      <p:ext uri="{BB962C8B-B14F-4D97-AF65-F5344CB8AC3E}">
        <p14:creationId xmlns:p14="http://schemas.microsoft.com/office/powerpoint/2010/main" val="4691415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2001" y="1265935"/>
            <a:ext cx="7225193" cy="3046988"/>
          </a:xfrm>
          <a:prstGeom prst="rect">
            <a:avLst/>
          </a:prstGeom>
        </p:spPr>
        <p:txBody>
          <a:bodyPr wrap="square">
            <a:spAutoFit/>
          </a:bodyPr>
          <a:lstStyle/>
          <a:p>
            <a:r>
              <a:rPr lang="en-US" sz="4800" b="1" dirty="0">
                <a:solidFill>
                  <a:srgbClr val="4F6228"/>
                </a:solidFill>
              </a:rPr>
              <a:t>How is the Kingdom of God like an unwanted weed that spreads like crazy and gives shelter to birds? </a:t>
            </a:r>
          </a:p>
        </p:txBody>
      </p:sp>
    </p:spTree>
    <p:extLst>
      <p:ext uri="{BB962C8B-B14F-4D97-AF65-F5344CB8AC3E}">
        <p14:creationId xmlns:p14="http://schemas.microsoft.com/office/powerpoint/2010/main" val="10289667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8357"/>
            <a:ext cx="7772400" cy="1864168"/>
          </a:xfrm>
        </p:spPr>
        <p:txBody>
          <a:bodyPr>
            <a:noAutofit/>
          </a:bodyPr>
          <a:lstStyle/>
          <a:p>
            <a:r>
              <a:rPr lang="en-US" sz="4800" b="1" dirty="0" smtClean="0"/>
              <a:t>The </a:t>
            </a:r>
            <a:r>
              <a:rPr lang="en-US" sz="4800" b="1" dirty="0"/>
              <a:t>lamp and the bushel basket. </a:t>
            </a:r>
          </a:p>
        </p:txBody>
      </p:sp>
      <p:sp>
        <p:nvSpPr>
          <p:cNvPr id="3" name="Subtitle 2"/>
          <p:cNvSpPr>
            <a:spLocks noGrp="1"/>
          </p:cNvSpPr>
          <p:nvPr>
            <p:ph type="subTitle" idx="1"/>
          </p:nvPr>
        </p:nvSpPr>
        <p:spPr/>
        <p:txBody>
          <a:bodyPr/>
          <a:lstStyle/>
          <a:p>
            <a:r>
              <a:rPr lang="en-US" dirty="0">
                <a:solidFill>
                  <a:schemeClr val="tx1"/>
                </a:solidFill>
              </a:rPr>
              <a:t>Mark 4:21-25</a:t>
            </a:r>
          </a:p>
        </p:txBody>
      </p:sp>
    </p:spTree>
    <p:extLst>
      <p:ext uri="{BB962C8B-B14F-4D97-AF65-F5344CB8AC3E}">
        <p14:creationId xmlns:p14="http://schemas.microsoft.com/office/powerpoint/2010/main" val="3165471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1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31192354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86581"/>
            <a:ext cx="7772400" cy="1470025"/>
          </a:xfrm>
        </p:spPr>
        <p:txBody>
          <a:bodyPr>
            <a:noAutofit/>
          </a:bodyPr>
          <a:lstStyle/>
          <a:p>
            <a:r>
              <a:rPr lang="en-US" sz="4800" b="1" dirty="0" smtClean="0"/>
              <a:t>Jesus </a:t>
            </a:r>
            <a:r>
              <a:rPr lang="en-US" sz="4800" b="1" dirty="0"/>
              <a:t>tells more parables about seeds. </a:t>
            </a:r>
          </a:p>
        </p:txBody>
      </p:sp>
      <p:sp>
        <p:nvSpPr>
          <p:cNvPr id="3" name="Subtitle 2"/>
          <p:cNvSpPr>
            <a:spLocks noGrp="1"/>
          </p:cNvSpPr>
          <p:nvPr>
            <p:ph type="subTitle" idx="1"/>
          </p:nvPr>
        </p:nvSpPr>
        <p:spPr/>
        <p:txBody>
          <a:bodyPr/>
          <a:lstStyle/>
          <a:p>
            <a:r>
              <a:rPr lang="en-US" dirty="0">
                <a:solidFill>
                  <a:srgbClr val="000000"/>
                </a:solidFill>
              </a:rPr>
              <a:t>Mark 4:26-34</a:t>
            </a:r>
          </a:p>
        </p:txBody>
      </p:sp>
    </p:spTree>
    <p:extLst>
      <p:ext uri="{BB962C8B-B14F-4D97-AF65-F5344CB8AC3E}">
        <p14:creationId xmlns:p14="http://schemas.microsoft.com/office/powerpoint/2010/main" val="1358330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1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2971363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John the Baptizer prepares the way for Jesus.</a:t>
            </a:r>
            <a:endParaRPr lang="en-US" b="1" dirty="0"/>
          </a:p>
        </p:txBody>
      </p:sp>
      <p:sp>
        <p:nvSpPr>
          <p:cNvPr id="3" name="Subtitle 2"/>
          <p:cNvSpPr>
            <a:spLocks noGrp="1"/>
          </p:cNvSpPr>
          <p:nvPr>
            <p:ph type="subTitle" idx="1"/>
          </p:nvPr>
        </p:nvSpPr>
        <p:spPr/>
        <p:txBody>
          <a:bodyPr/>
          <a:lstStyle/>
          <a:p>
            <a:r>
              <a:rPr lang="en-US" dirty="0" smtClean="0">
                <a:solidFill>
                  <a:schemeClr val="tx1"/>
                </a:solidFill>
              </a:rPr>
              <a:t>Mark 1:2-8</a:t>
            </a:r>
            <a:endParaRPr lang="en-US" dirty="0">
              <a:solidFill>
                <a:schemeClr val="tx1"/>
              </a:solidFill>
            </a:endParaRPr>
          </a:p>
        </p:txBody>
      </p:sp>
    </p:spTree>
    <p:extLst>
      <p:ext uri="{BB962C8B-B14F-4D97-AF65-F5344CB8AC3E}">
        <p14:creationId xmlns:p14="http://schemas.microsoft.com/office/powerpoint/2010/main" val="17640735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95979" y="1515396"/>
            <a:ext cx="7003259" cy="2308324"/>
          </a:xfrm>
          <a:prstGeom prst="rect">
            <a:avLst/>
          </a:prstGeom>
        </p:spPr>
        <p:txBody>
          <a:bodyPr wrap="square">
            <a:spAutoFit/>
          </a:bodyPr>
          <a:lstStyle/>
          <a:p>
            <a:r>
              <a:rPr lang="en-US" sz="4800" b="1" dirty="0">
                <a:latin typeface="Zapf Dingbats"/>
              </a:rPr>
              <a:t>★</a:t>
            </a:r>
            <a:r>
              <a:rPr lang="en-US" sz="4800" b="1" dirty="0"/>
              <a:t> mustard = an invasive species of weed that farmers don’t want.</a:t>
            </a:r>
          </a:p>
        </p:txBody>
      </p:sp>
    </p:spTree>
    <p:extLst>
      <p:ext uri="{BB962C8B-B14F-4D97-AF65-F5344CB8AC3E}">
        <p14:creationId xmlns:p14="http://schemas.microsoft.com/office/powerpoint/2010/main" val="25479001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4725" y="883736"/>
            <a:ext cx="7484117" cy="3046988"/>
          </a:xfrm>
          <a:prstGeom prst="rect">
            <a:avLst/>
          </a:prstGeom>
        </p:spPr>
        <p:txBody>
          <a:bodyPr wrap="square">
            <a:spAutoFit/>
          </a:bodyPr>
          <a:lstStyle/>
          <a:p>
            <a:r>
              <a:rPr lang="en-US" sz="4800" b="1" dirty="0">
                <a:solidFill>
                  <a:schemeClr val="accent3">
                    <a:lumMod val="50000"/>
                  </a:schemeClr>
                </a:solidFill>
              </a:rPr>
              <a:t>How is the Kingdom of God like an unwanted weed that spreads like crazy and gives shelter to birds? </a:t>
            </a:r>
          </a:p>
        </p:txBody>
      </p:sp>
    </p:spTree>
    <p:extLst>
      <p:ext uri="{BB962C8B-B14F-4D97-AF65-F5344CB8AC3E}">
        <p14:creationId xmlns:p14="http://schemas.microsoft.com/office/powerpoint/2010/main" val="17569656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9097" y="2130425"/>
            <a:ext cx="7772400" cy="1470025"/>
          </a:xfrm>
        </p:spPr>
        <p:txBody>
          <a:bodyPr>
            <a:normAutofit/>
          </a:bodyPr>
          <a:lstStyle/>
          <a:p>
            <a:r>
              <a:rPr lang="en-US" sz="4800" b="1" dirty="0" smtClean="0"/>
              <a:t>Jesus </a:t>
            </a:r>
            <a:r>
              <a:rPr lang="en-US" sz="4800" b="1" dirty="0"/>
              <a:t>calms a bad storm. </a:t>
            </a:r>
          </a:p>
        </p:txBody>
      </p:sp>
      <p:sp>
        <p:nvSpPr>
          <p:cNvPr id="3" name="Subtitle 2"/>
          <p:cNvSpPr>
            <a:spLocks noGrp="1"/>
          </p:cNvSpPr>
          <p:nvPr>
            <p:ph type="subTitle" idx="1"/>
          </p:nvPr>
        </p:nvSpPr>
        <p:spPr/>
        <p:txBody>
          <a:bodyPr/>
          <a:lstStyle/>
          <a:p>
            <a:r>
              <a:rPr lang="en-US" dirty="0">
                <a:solidFill>
                  <a:schemeClr val="tx1"/>
                </a:solidFill>
              </a:rPr>
              <a:t>Mark 4:35-41</a:t>
            </a:r>
          </a:p>
        </p:txBody>
      </p:sp>
    </p:spTree>
    <p:extLst>
      <p:ext uri="{BB962C8B-B14F-4D97-AF65-F5344CB8AC3E}">
        <p14:creationId xmlns:p14="http://schemas.microsoft.com/office/powerpoint/2010/main" val="24706411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_011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42345418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5408" y="1013593"/>
            <a:ext cx="7496446" cy="4832092"/>
          </a:xfrm>
          <a:prstGeom prst="rect">
            <a:avLst/>
          </a:prstGeom>
        </p:spPr>
        <p:txBody>
          <a:bodyPr wrap="square">
            <a:spAutoFit/>
          </a:bodyPr>
          <a:lstStyle/>
          <a:p>
            <a:r>
              <a:rPr lang="en-US" sz="4400" b="1" dirty="0">
                <a:latin typeface="Zapf Dingbats"/>
              </a:rPr>
              <a:t>★</a:t>
            </a:r>
            <a:r>
              <a:rPr lang="en-US" sz="4400" b="1" dirty="0"/>
              <a:t> The Sea of Galilee is 13 miles long and 8 miles wide. Lake Erie is 100  times larger.</a:t>
            </a:r>
          </a:p>
          <a:p>
            <a:r>
              <a:rPr lang="en-US" sz="4400" b="1" dirty="0"/>
              <a:t>West side = place of Judeans (insiders)</a:t>
            </a:r>
          </a:p>
          <a:p>
            <a:r>
              <a:rPr lang="en-US" sz="4400" b="1" dirty="0"/>
              <a:t>East side = Greeks, Romans, and Gentiles (outsiders) </a:t>
            </a:r>
          </a:p>
        </p:txBody>
      </p:sp>
    </p:spTree>
    <p:extLst>
      <p:ext uri="{BB962C8B-B14F-4D97-AF65-F5344CB8AC3E}">
        <p14:creationId xmlns:p14="http://schemas.microsoft.com/office/powerpoint/2010/main" val="40375708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6375" y="1358805"/>
            <a:ext cx="7348490" cy="4154983"/>
          </a:xfrm>
          <a:prstGeom prst="rect">
            <a:avLst/>
          </a:prstGeom>
        </p:spPr>
        <p:txBody>
          <a:bodyPr wrap="square">
            <a:spAutoFit/>
          </a:bodyPr>
          <a:lstStyle/>
          <a:p>
            <a:r>
              <a:rPr lang="en-US" sz="4400" b="1" dirty="0">
                <a:solidFill>
                  <a:schemeClr val="accent3">
                    <a:lumMod val="50000"/>
                  </a:schemeClr>
                </a:solidFill>
              </a:rPr>
              <a:t>Have you ever asked a question like the question the disciples ask Jesus? </a:t>
            </a:r>
          </a:p>
          <a:p>
            <a:r>
              <a:rPr lang="en-US" sz="4400" b="1" dirty="0">
                <a:solidFill>
                  <a:schemeClr val="accent3">
                    <a:lumMod val="50000"/>
                  </a:schemeClr>
                </a:solidFill>
              </a:rPr>
              <a:t> </a:t>
            </a:r>
            <a:endParaRPr lang="en-US" sz="2800" b="1" dirty="0">
              <a:solidFill>
                <a:schemeClr val="accent3">
                  <a:lumMod val="50000"/>
                </a:schemeClr>
              </a:solidFill>
            </a:endParaRPr>
          </a:p>
          <a:p>
            <a:r>
              <a:rPr lang="en-US" sz="4400" b="1" dirty="0">
                <a:solidFill>
                  <a:schemeClr val="accent3">
                    <a:lumMod val="50000"/>
                  </a:schemeClr>
                </a:solidFill>
              </a:rPr>
              <a:t>How do you find calm when your life is chaotic? </a:t>
            </a:r>
          </a:p>
        </p:txBody>
      </p:sp>
    </p:spTree>
    <p:extLst>
      <p:ext uri="{BB962C8B-B14F-4D97-AF65-F5344CB8AC3E}">
        <p14:creationId xmlns:p14="http://schemas.microsoft.com/office/powerpoint/2010/main" val="17602728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8080"/>
            <a:ext cx="7907988" cy="2668120"/>
          </a:xfrm>
        </p:spPr>
        <p:txBody>
          <a:bodyPr>
            <a:noAutofit/>
          </a:bodyPr>
          <a:lstStyle/>
          <a:p>
            <a:r>
              <a:rPr lang="en-US" b="1" dirty="0" smtClean="0"/>
              <a:t>Jesus </a:t>
            </a:r>
            <a:r>
              <a:rPr lang="en-US" b="1" dirty="0"/>
              <a:t>casts a demon called Legion out of a man and into a herd of pigs in the country of the </a:t>
            </a:r>
            <a:r>
              <a:rPr lang="en-US" b="1" dirty="0" err="1"/>
              <a:t>Gerasenes</a:t>
            </a:r>
            <a:r>
              <a:rPr lang="en-US" b="1" dirty="0"/>
              <a:t>. </a:t>
            </a:r>
          </a:p>
        </p:txBody>
      </p:sp>
      <p:sp>
        <p:nvSpPr>
          <p:cNvPr id="3" name="Subtitle 2"/>
          <p:cNvSpPr>
            <a:spLocks noGrp="1"/>
          </p:cNvSpPr>
          <p:nvPr>
            <p:ph type="subTitle" idx="1"/>
          </p:nvPr>
        </p:nvSpPr>
        <p:spPr>
          <a:xfrm>
            <a:off x="1371600" y="3886200"/>
            <a:ext cx="6400800" cy="859397"/>
          </a:xfrm>
        </p:spPr>
        <p:txBody>
          <a:bodyPr>
            <a:normAutofit fontScale="92500" lnSpcReduction="20000"/>
          </a:bodyPr>
          <a:lstStyle/>
          <a:p>
            <a:r>
              <a:rPr lang="en-US" dirty="0">
                <a:solidFill>
                  <a:schemeClr val="tx1"/>
                </a:solidFill>
              </a:rPr>
              <a:t>Mark 5:1-20</a:t>
            </a:r>
            <a:r>
              <a:rPr lang="en-US" dirty="0"/>
              <a:t/>
            </a:r>
            <a:br>
              <a:rPr lang="en-US" dirty="0"/>
            </a:br>
            <a:endParaRPr lang="en-US" dirty="0"/>
          </a:p>
        </p:txBody>
      </p:sp>
      <p:pic>
        <p:nvPicPr>
          <p:cNvPr id="4" name="Picture 3" descr="Crossing Boundarie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72816" y="4956252"/>
            <a:ext cx="1269956" cy="1282215"/>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676" y="4956252"/>
            <a:ext cx="1269957" cy="1282600"/>
          </a:xfrm>
          <a:prstGeom prst="rect">
            <a:avLst/>
          </a:prstGeom>
        </p:spPr>
      </p:pic>
    </p:spTree>
    <p:extLst>
      <p:ext uri="{BB962C8B-B14F-4D97-AF65-F5344CB8AC3E}">
        <p14:creationId xmlns:p14="http://schemas.microsoft.com/office/powerpoint/2010/main" val="20225223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9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6062767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63078" y="1074432"/>
            <a:ext cx="7484116" cy="3785652"/>
          </a:xfrm>
          <a:prstGeom prst="rect">
            <a:avLst/>
          </a:prstGeom>
        </p:spPr>
        <p:txBody>
          <a:bodyPr wrap="square">
            <a:spAutoFit/>
          </a:bodyPr>
          <a:lstStyle/>
          <a:p>
            <a:r>
              <a:rPr lang="en-US" sz="4800" b="1" dirty="0">
                <a:latin typeface="Zapf Dingbats"/>
              </a:rPr>
              <a:t>★</a:t>
            </a:r>
            <a:r>
              <a:rPr lang="en-US" sz="4800" b="1" dirty="0"/>
              <a:t> </a:t>
            </a:r>
            <a:r>
              <a:rPr lang="en-US" sz="4800" b="1" dirty="0" smtClean="0"/>
              <a:t>Legion – a Roman military unit of 6000 soldiers</a:t>
            </a:r>
          </a:p>
          <a:p>
            <a:endParaRPr lang="en-US" sz="4800" b="1" dirty="0" smtClean="0"/>
          </a:p>
          <a:p>
            <a:r>
              <a:rPr lang="en-US" sz="4800" b="1" dirty="0">
                <a:latin typeface="Zapf Dingbats"/>
              </a:rPr>
              <a:t>★</a:t>
            </a:r>
            <a:r>
              <a:rPr lang="en-US" sz="4800" b="1" dirty="0"/>
              <a:t> </a:t>
            </a:r>
            <a:r>
              <a:rPr lang="en-US" sz="4800" b="1" dirty="0" smtClean="0"/>
              <a:t>pigs  - unclean animals according to Jewish religion. </a:t>
            </a:r>
            <a:endParaRPr lang="en-US" sz="4800" dirty="0"/>
          </a:p>
        </p:txBody>
      </p:sp>
    </p:spTree>
    <p:extLst>
      <p:ext uri="{BB962C8B-B14F-4D97-AF65-F5344CB8AC3E}">
        <p14:creationId xmlns:p14="http://schemas.microsoft.com/office/powerpoint/2010/main" val="20462588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6375" y="1167303"/>
            <a:ext cx="7373149" cy="3046988"/>
          </a:xfrm>
          <a:prstGeom prst="rect">
            <a:avLst/>
          </a:prstGeom>
        </p:spPr>
        <p:txBody>
          <a:bodyPr wrap="square">
            <a:spAutoFit/>
          </a:bodyPr>
          <a:lstStyle/>
          <a:p>
            <a:r>
              <a:rPr lang="en-US" sz="4800" b="1" dirty="0">
                <a:solidFill>
                  <a:schemeClr val="accent3">
                    <a:lumMod val="50000"/>
                  </a:schemeClr>
                </a:solidFill>
              </a:rPr>
              <a:t>Notice the name of the demon. Why does the name of the demon matter to how you hear this passage? </a:t>
            </a:r>
          </a:p>
        </p:txBody>
      </p:sp>
    </p:spTree>
    <p:extLst>
      <p:ext uri="{BB962C8B-B14F-4D97-AF65-F5344CB8AC3E}">
        <p14:creationId xmlns:p14="http://schemas.microsoft.com/office/powerpoint/2010/main" val="909024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5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26511969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92054"/>
            <a:ext cx="7772400" cy="2418972"/>
          </a:xfrm>
        </p:spPr>
        <p:txBody>
          <a:bodyPr>
            <a:normAutofit fontScale="90000"/>
          </a:bodyPr>
          <a:lstStyle/>
          <a:p>
            <a:r>
              <a:rPr lang="en-US" b="1" dirty="0" smtClean="0"/>
              <a:t>Jesus </a:t>
            </a:r>
            <a:r>
              <a:rPr lang="en-US" b="1" dirty="0"/>
              <a:t>restores the life of a little girl, daughter of </a:t>
            </a:r>
            <a:r>
              <a:rPr lang="en-US" b="1" dirty="0" err="1"/>
              <a:t>Jairus</a:t>
            </a:r>
            <a:r>
              <a:rPr lang="en-US" b="1" dirty="0"/>
              <a:t>, and heals a woman with severe bleeding </a:t>
            </a:r>
          </a:p>
        </p:txBody>
      </p:sp>
      <p:sp>
        <p:nvSpPr>
          <p:cNvPr id="3" name="Subtitle 2"/>
          <p:cNvSpPr>
            <a:spLocks noGrp="1"/>
          </p:cNvSpPr>
          <p:nvPr>
            <p:ph type="subTitle" idx="1"/>
          </p:nvPr>
        </p:nvSpPr>
        <p:spPr>
          <a:xfrm>
            <a:off x="1371600" y="3886201"/>
            <a:ext cx="6400800" cy="823474"/>
          </a:xfrm>
        </p:spPr>
        <p:txBody>
          <a:bodyPr/>
          <a:lstStyle/>
          <a:p>
            <a:r>
              <a:rPr lang="en-US" dirty="0">
                <a:solidFill>
                  <a:schemeClr val="tx1"/>
                </a:solidFill>
              </a:rPr>
              <a:t>Mark 5:21-43</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1600" y="4685017"/>
            <a:ext cx="1269957" cy="1282600"/>
          </a:xfrm>
          <a:prstGeom prst="rect">
            <a:avLst/>
          </a:prstGeom>
        </p:spPr>
      </p:pic>
      <p:pic>
        <p:nvPicPr>
          <p:cNvPr id="6" name="Picture 5" descr="Crossing Boundari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05889" y="4682515"/>
            <a:ext cx="1269956" cy="1282215"/>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63930" y="4682515"/>
            <a:ext cx="1271752" cy="1275510"/>
          </a:xfrm>
          <a:prstGeom prst="rect">
            <a:avLst/>
          </a:prstGeom>
        </p:spPr>
      </p:pic>
    </p:spTree>
    <p:extLst>
      <p:ext uri="{BB962C8B-B14F-4D97-AF65-F5344CB8AC3E}">
        <p14:creationId xmlns:p14="http://schemas.microsoft.com/office/powerpoint/2010/main" val="18777885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9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31543911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1714" y="852510"/>
            <a:ext cx="7311501" cy="4524315"/>
          </a:xfrm>
          <a:prstGeom prst="rect">
            <a:avLst/>
          </a:prstGeom>
        </p:spPr>
        <p:txBody>
          <a:bodyPr wrap="square">
            <a:spAutoFit/>
          </a:bodyPr>
          <a:lstStyle/>
          <a:p>
            <a:r>
              <a:rPr lang="en-US" sz="4800" b="1" dirty="0">
                <a:latin typeface="Zapf Dingbats"/>
              </a:rPr>
              <a:t>★</a:t>
            </a:r>
            <a:r>
              <a:rPr lang="en-US" sz="4800" b="1" dirty="0"/>
              <a:t> </a:t>
            </a:r>
            <a:r>
              <a:rPr lang="en-US" sz="4800" b="1" dirty="0" err="1" smtClean="0"/>
              <a:t>Jarius</a:t>
            </a:r>
            <a:r>
              <a:rPr lang="en-US" sz="4800" b="1" dirty="0" smtClean="0"/>
              <a:t> is the leader of Synagogue </a:t>
            </a:r>
          </a:p>
          <a:p>
            <a:r>
              <a:rPr lang="en-US" sz="4800" b="1" dirty="0">
                <a:latin typeface="Zapf Dingbats"/>
              </a:rPr>
              <a:t>★</a:t>
            </a:r>
            <a:r>
              <a:rPr lang="en-US" sz="4800" b="1" dirty="0"/>
              <a:t> </a:t>
            </a:r>
            <a:r>
              <a:rPr lang="en-US" sz="4800" b="1" dirty="0" smtClean="0"/>
              <a:t>a purity law – touching someone who was bleeding could make a person ritually unclean</a:t>
            </a:r>
            <a:endParaRPr lang="en-US" sz="4800" dirty="0"/>
          </a:p>
        </p:txBody>
      </p:sp>
      <p:pic>
        <p:nvPicPr>
          <p:cNvPr id="5" name="Picture 4" descr="Crossing Boundarie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0177" y="5376825"/>
            <a:ext cx="1269956" cy="1282215"/>
          </a:xfrm>
          <a:prstGeom prst="rect">
            <a:avLst/>
          </a:prstGeom>
        </p:spPr>
      </p:pic>
    </p:spTree>
    <p:extLst>
      <p:ext uri="{BB962C8B-B14F-4D97-AF65-F5344CB8AC3E}">
        <p14:creationId xmlns:p14="http://schemas.microsoft.com/office/powerpoint/2010/main" val="26525078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0353" y="1077115"/>
            <a:ext cx="7299171" cy="4524315"/>
          </a:xfrm>
          <a:prstGeom prst="rect">
            <a:avLst/>
          </a:prstGeom>
          <a:noFill/>
        </p:spPr>
        <p:txBody>
          <a:bodyPr wrap="square" rtlCol="0">
            <a:spAutoFit/>
          </a:bodyPr>
          <a:lstStyle/>
          <a:p>
            <a:r>
              <a:rPr lang="en-US" sz="4800" b="1" dirty="0" smtClean="0">
                <a:solidFill>
                  <a:schemeClr val="accent3">
                    <a:lumMod val="50000"/>
                  </a:schemeClr>
                </a:solidFill>
              </a:rPr>
              <a:t>Who in these stories are people of faith?</a:t>
            </a:r>
          </a:p>
          <a:p>
            <a:endParaRPr lang="en-US" sz="4800" b="1" dirty="0" smtClean="0">
              <a:solidFill>
                <a:schemeClr val="accent3">
                  <a:lumMod val="50000"/>
                </a:schemeClr>
              </a:solidFill>
            </a:endParaRPr>
          </a:p>
          <a:p>
            <a:r>
              <a:rPr lang="en-US" sz="4800" b="1" dirty="0" smtClean="0">
                <a:solidFill>
                  <a:schemeClr val="accent3">
                    <a:lumMod val="50000"/>
                  </a:schemeClr>
                </a:solidFill>
              </a:rPr>
              <a:t>What makes them faithful?  Do you know people like them?</a:t>
            </a:r>
            <a:endParaRPr lang="en-US" sz="4800" b="1" dirty="0">
              <a:solidFill>
                <a:schemeClr val="accent3">
                  <a:lumMod val="50000"/>
                </a:schemeClr>
              </a:solidFill>
            </a:endParaRPr>
          </a:p>
        </p:txBody>
      </p:sp>
    </p:spTree>
    <p:extLst>
      <p:ext uri="{BB962C8B-B14F-4D97-AF65-F5344CB8AC3E}">
        <p14:creationId xmlns:p14="http://schemas.microsoft.com/office/powerpoint/2010/main" val="10281564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04382"/>
            <a:ext cx="7772400" cy="2581817"/>
          </a:xfrm>
        </p:spPr>
        <p:txBody>
          <a:bodyPr>
            <a:normAutofit/>
          </a:bodyPr>
          <a:lstStyle/>
          <a:p>
            <a:r>
              <a:rPr lang="en-US" sz="4800" b="1" dirty="0" smtClean="0"/>
              <a:t>The </a:t>
            </a:r>
            <a:r>
              <a:rPr lang="en-US" sz="4800" b="1" dirty="0"/>
              <a:t>people from his home synagogue in Nazareth are offended by Jesus’ teaching. </a:t>
            </a:r>
          </a:p>
        </p:txBody>
      </p:sp>
      <p:sp>
        <p:nvSpPr>
          <p:cNvPr id="3" name="Subtitle 2"/>
          <p:cNvSpPr>
            <a:spLocks noGrp="1"/>
          </p:cNvSpPr>
          <p:nvPr>
            <p:ph type="subTitle" idx="1"/>
          </p:nvPr>
        </p:nvSpPr>
        <p:spPr/>
        <p:txBody>
          <a:bodyPr/>
          <a:lstStyle/>
          <a:p>
            <a:endParaRPr lang="en-US" dirty="0" smtClean="0">
              <a:solidFill>
                <a:schemeClr val="tx1"/>
              </a:solidFill>
            </a:endParaRPr>
          </a:p>
          <a:p>
            <a:r>
              <a:rPr lang="en-US" dirty="0" smtClean="0">
                <a:solidFill>
                  <a:schemeClr val="tx1"/>
                </a:solidFill>
              </a:rPr>
              <a:t>Mark </a:t>
            </a:r>
            <a:r>
              <a:rPr lang="en-US" dirty="0">
                <a:solidFill>
                  <a:schemeClr val="tx1"/>
                </a:solidFill>
              </a:rPr>
              <a:t>6:1-6</a:t>
            </a:r>
          </a:p>
        </p:txBody>
      </p:sp>
    </p:spTree>
    <p:extLst>
      <p:ext uri="{BB962C8B-B14F-4D97-AF65-F5344CB8AC3E}">
        <p14:creationId xmlns:p14="http://schemas.microsoft.com/office/powerpoint/2010/main" val="35883567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9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37464786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7452" y="1527725"/>
            <a:ext cx="7607414" cy="1569660"/>
          </a:xfrm>
          <a:prstGeom prst="rect">
            <a:avLst/>
          </a:prstGeom>
        </p:spPr>
        <p:txBody>
          <a:bodyPr wrap="square">
            <a:spAutoFit/>
          </a:bodyPr>
          <a:lstStyle/>
          <a:p>
            <a:r>
              <a:rPr lang="en-US" sz="4800" b="1" dirty="0">
                <a:latin typeface="Zapf Dingbats"/>
              </a:rPr>
              <a:t>★</a:t>
            </a:r>
            <a:r>
              <a:rPr lang="en-US" sz="4800" b="1" dirty="0"/>
              <a:t> Nazareth = a small town in Galilee where Jesus grew up. </a:t>
            </a:r>
          </a:p>
        </p:txBody>
      </p:sp>
    </p:spTree>
    <p:extLst>
      <p:ext uri="{BB962C8B-B14F-4D97-AF65-F5344CB8AC3E}">
        <p14:creationId xmlns:p14="http://schemas.microsoft.com/office/powerpoint/2010/main" val="32899697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4726" y="1167303"/>
            <a:ext cx="7385479" cy="3046988"/>
          </a:xfrm>
          <a:prstGeom prst="rect">
            <a:avLst/>
          </a:prstGeom>
        </p:spPr>
        <p:txBody>
          <a:bodyPr wrap="square">
            <a:spAutoFit/>
          </a:bodyPr>
          <a:lstStyle/>
          <a:p>
            <a:r>
              <a:rPr lang="en-US" sz="4800" b="1" dirty="0">
                <a:solidFill>
                  <a:schemeClr val="accent3">
                    <a:lumMod val="50000"/>
                  </a:schemeClr>
                </a:solidFill>
              </a:rPr>
              <a:t>Think about people in your own community.  Do you feel supported by them or kept in a box? </a:t>
            </a:r>
          </a:p>
        </p:txBody>
      </p:sp>
    </p:spTree>
    <p:extLst>
      <p:ext uri="{BB962C8B-B14F-4D97-AF65-F5344CB8AC3E}">
        <p14:creationId xmlns:p14="http://schemas.microsoft.com/office/powerpoint/2010/main" val="718984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1267396"/>
            <a:ext cx="7944977" cy="2258695"/>
          </a:xfrm>
        </p:spPr>
        <p:txBody>
          <a:bodyPr>
            <a:noAutofit/>
          </a:bodyPr>
          <a:lstStyle/>
          <a:p>
            <a:r>
              <a:rPr lang="en-US" sz="4800" b="1" dirty="0" smtClean="0"/>
              <a:t>Jesus </a:t>
            </a:r>
            <a:r>
              <a:rPr lang="en-US" sz="4800" b="1" dirty="0"/>
              <a:t>sends out his disciples in pairs to cast out unclean spirits. </a:t>
            </a:r>
          </a:p>
        </p:txBody>
      </p:sp>
      <p:sp>
        <p:nvSpPr>
          <p:cNvPr id="3" name="Subtitle 2"/>
          <p:cNvSpPr>
            <a:spLocks noGrp="1"/>
          </p:cNvSpPr>
          <p:nvPr>
            <p:ph type="subTitle" idx="1"/>
          </p:nvPr>
        </p:nvSpPr>
        <p:spPr>
          <a:xfrm>
            <a:off x="1371600" y="3886200"/>
            <a:ext cx="6400800" cy="859397"/>
          </a:xfrm>
        </p:spPr>
        <p:txBody>
          <a:bodyPr/>
          <a:lstStyle/>
          <a:p>
            <a:r>
              <a:rPr lang="en-US" dirty="0">
                <a:solidFill>
                  <a:schemeClr val="tx1"/>
                </a:solidFill>
              </a:rPr>
              <a:t>Mark 6:6-13</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4518" y="5001045"/>
            <a:ext cx="1350803" cy="1275510"/>
          </a:xfrm>
          <a:prstGeom prst="rect">
            <a:avLst/>
          </a:prstGeom>
        </p:spPr>
      </p:pic>
    </p:spTree>
    <p:extLst>
      <p:ext uri="{BB962C8B-B14F-4D97-AF65-F5344CB8AC3E}">
        <p14:creationId xmlns:p14="http://schemas.microsoft.com/office/powerpoint/2010/main" val="9586223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8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1436216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19071" y="1935336"/>
            <a:ext cx="6400021" cy="3046988"/>
          </a:xfrm>
          <a:prstGeom prst="rect">
            <a:avLst/>
          </a:prstGeom>
        </p:spPr>
        <p:txBody>
          <a:bodyPr wrap="square">
            <a:spAutoFit/>
          </a:bodyPr>
          <a:lstStyle/>
          <a:p>
            <a:r>
              <a:rPr lang="en-US" sz="4800" dirty="0">
                <a:latin typeface="Zapf Dingbats"/>
              </a:rPr>
              <a:t>★</a:t>
            </a:r>
            <a:r>
              <a:rPr lang="en-US" sz="4800" dirty="0"/>
              <a:t> the wilderness = a place of testing and growing; a place to meet God or the devil.</a:t>
            </a:r>
          </a:p>
        </p:txBody>
      </p:sp>
    </p:spTree>
    <p:extLst>
      <p:ext uri="{BB962C8B-B14F-4D97-AF65-F5344CB8AC3E}">
        <p14:creationId xmlns:p14="http://schemas.microsoft.com/office/powerpoint/2010/main" val="7009706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3188" y="1491808"/>
            <a:ext cx="7730710" cy="2308324"/>
          </a:xfrm>
          <a:prstGeom prst="rect">
            <a:avLst/>
          </a:prstGeom>
          <a:noFill/>
        </p:spPr>
        <p:txBody>
          <a:bodyPr wrap="square" rtlCol="0">
            <a:spAutoFit/>
          </a:bodyPr>
          <a:lstStyle/>
          <a:p>
            <a:r>
              <a:rPr lang="en-US" sz="4800" b="1" dirty="0" smtClean="0">
                <a:solidFill>
                  <a:schemeClr val="accent3">
                    <a:lumMod val="50000"/>
                  </a:schemeClr>
                </a:solidFill>
              </a:rPr>
              <a:t>Have you ever had to depend on the hospitality of strangers?  What happened?</a:t>
            </a:r>
            <a:endParaRPr lang="en-US" sz="4800" b="1" dirty="0">
              <a:solidFill>
                <a:schemeClr val="accent3">
                  <a:lumMod val="50000"/>
                </a:schemeClr>
              </a:solidFill>
            </a:endParaRPr>
          </a:p>
        </p:txBody>
      </p:sp>
    </p:spTree>
    <p:extLst>
      <p:ext uri="{BB962C8B-B14F-4D97-AF65-F5344CB8AC3E}">
        <p14:creationId xmlns:p14="http://schemas.microsoft.com/office/powerpoint/2010/main" val="570877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0177" y="1304383"/>
            <a:ext cx="8038952" cy="2381985"/>
          </a:xfrm>
        </p:spPr>
        <p:txBody>
          <a:bodyPr>
            <a:noAutofit/>
          </a:bodyPr>
          <a:lstStyle/>
          <a:p>
            <a:r>
              <a:rPr lang="en-US" sz="4800" b="1" dirty="0" smtClean="0"/>
              <a:t>King </a:t>
            </a:r>
            <a:r>
              <a:rPr lang="en-US" sz="4800" b="1" dirty="0"/>
              <a:t>Herod has John the Baptist arrested and beheaded. </a:t>
            </a:r>
          </a:p>
        </p:txBody>
      </p:sp>
      <p:sp>
        <p:nvSpPr>
          <p:cNvPr id="3" name="Subtitle 2"/>
          <p:cNvSpPr>
            <a:spLocks noGrp="1"/>
          </p:cNvSpPr>
          <p:nvPr>
            <p:ph type="subTitle" idx="1"/>
          </p:nvPr>
        </p:nvSpPr>
        <p:spPr/>
        <p:txBody>
          <a:bodyPr/>
          <a:lstStyle/>
          <a:p>
            <a:r>
              <a:rPr lang="en-US" dirty="0">
                <a:solidFill>
                  <a:schemeClr val="tx1"/>
                </a:solidFill>
              </a:rPr>
              <a:t>Mark 6:14-29</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1600" y="4685017"/>
            <a:ext cx="1269957" cy="1282600"/>
          </a:xfrm>
          <a:prstGeom prst="rect">
            <a:avLst/>
          </a:prstGeom>
        </p:spPr>
      </p:pic>
    </p:spTree>
    <p:extLst>
      <p:ext uri="{BB962C8B-B14F-4D97-AF65-F5344CB8AC3E}">
        <p14:creationId xmlns:p14="http://schemas.microsoft.com/office/powerpoint/2010/main" val="26246817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8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32020347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5121" y="1442492"/>
            <a:ext cx="7755369" cy="2308324"/>
          </a:xfrm>
          <a:prstGeom prst="rect">
            <a:avLst/>
          </a:prstGeom>
          <a:noFill/>
        </p:spPr>
        <p:txBody>
          <a:bodyPr wrap="square" rtlCol="0">
            <a:spAutoFit/>
          </a:bodyPr>
          <a:lstStyle/>
          <a:p>
            <a:r>
              <a:rPr lang="en-US" sz="4800" b="1" dirty="0">
                <a:latin typeface="Zapf Dingbats"/>
              </a:rPr>
              <a:t>★</a:t>
            </a:r>
            <a:r>
              <a:rPr lang="en-US" sz="4800" b="1" dirty="0"/>
              <a:t> King Herod = Herod Antipas, ruler of Galilee and </a:t>
            </a:r>
            <a:r>
              <a:rPr lang="en-US" sz="4800" b="1" dirty="0" err="1"/>
              <a:t>Perea</a:t>
            </a:r>
            <a:r>
              <a:rPr lang="en-US" sz="4800" b="1" dirty="0"/>
              <a:t> </a:t>
            </a:r>
          </a:p>
        </p:txBody>
      </p:sp>
    </p:spTree>
    <p:extLst>
      <p:ext uri="{BB962C8B-B14F-4D97-AF65-F5344CB8AC3E}">
        <p14:creationId xmlns:p14="http://schemas.microsoft.com/office/powerpoint/2010/main" val="40139597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1034" y="1364567"/>
            <a:ext cx="7385479" cy="3046988"/>
          </a:xfrm>
          <a:prstGeom prst="rect">
            <a:avLst/>
          </a:prstGeom>
        </p:spPr>
        <p:txBody>
          <a:bodyPr wrap="square">
            <a:spAutoFit/>
          </a:bodyPr>
          <a:lstStyle/>
          <a:p>
            <a:r>
              <a:rPr lang="en-US" sz="4800" b="1" dirty="0">
                <a:solidFill>
                  <a:schemeClr val="accent3">
                    <a:lumMod val="50000"/>
                  </a:schemeClr>
                </a:solidFill>
              </a:rPr>
              <a:t>People in power have been beheading innocent people for a long time.  What does this mean to you? </a:t>
            </a:r>
          </a:p>
        </p:txBody>
      </p:sp>
    </p:spTree>
    <p:extLst>
      <p:ext uri="{BB962C8B-B14F-4D97-AF65-F5344CB8AC3E}">
        <p14:creationId xmlns:p14="http://schemas.microsoft.com/office/powerpoint/2010/main" val="15844531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39239"/>
            <a:ext cx="7772400" cy="3031979"/>
          </a:xfrm>
        </p:spPr>
        <p:txBody>
          <a:bodyPr>
            <a:normAutofit/>
          </a:bodyPr>
          <a:lstStyle/>
          <a:p>
            <a:r>
              <a:rPr lang="en-US" sz="4800" b="1" dirty="0" smtClean="0"/>
              <a:t>Jesus </a:t>
            </a:r>
            <a:r>
              <a:rPr lang="en-US" sz="4800" b="1" dirty="0"/>
              <a:t>miraculously feeds a crowd of over five thousand people with two fish and five loaves </a:t>
            </a:r>
          </a:p>
        </p:txBody>
      </p:sp>
      <p:sp>
        <p:nvSpPr>
          <p:cNvPr id="3" name="Subtitle 2"/>
          <p:cNvSpPr>
            <a:spLocks noGrp="1"/>
          </p:cNvSpPr>
          <p:nvPr>
            <p:ph type="subTitle" idx="1"/>
          </p:nvPr>
        </p:nvSpPr>
        <p:spPr>
          <a:xfrm>
            <a:off x="1371600" y="4427391"/>
            <a:ext cx="6400800" cy="1082382"/>
          </a:xfrm>
        </p:spPr>
        <p:txBody>
          <a:bodyPr/>
          <a:lstStyle/>
          <a:p>
            <a:r>
              <a:rPr lang="en-US" dirty="0">
                <a:solidFill>
                  <a:schemeClr val="tx1"/>
                </a:solidFill>
              </a:rPr>
              <a:t>Mark 6:30-44</a:t>
            </a:r>
          </a:p>
        </p:txBody>
      </p:sp>
    </p:spTree>
    <p:extLst>
      <p:ext uri="{BB962C8B-B14F-4D97-AF65-F5344CB8AC3E}">
        <p14:creationId xmlns:p14="http://schemas.microsoft.com/office/powerpoint/2010/main" val="8486434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_018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190160615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3078" y="1244158"/>
            <a:ext cx="7632073" cy="1569660"/>
          </a:xfrm>
          <a:prstGeom prst="rect">
            <a:avLst/>
          </a:prstGeom>
        </p:spPr>
        <p:txBody>
          <a:bodyPr wrap="square">
            <a:spAutoFit/>
          </a:bodyPr>
          <a:lstStyle/>
          <a:p>
            <a:r>
              <a:rPr lang="en-US" sz="4800" b="1" dirty="0">
                <a:solidFill>
                  <a:schemeClr val="accent3">
                    <a:lumMod val="50000"/>
                  </a:schemeClr>
                </a:solidFill>
              </a:rPr>
              <a:t>What do you think about when you hear these words? </a:t>
            </a:r>
          </a:p>
        </p:txBody>
      </p:sp>
    </p:spTree>
    <p:extLst>
      <p:ext uri="{BB962C8B-B14F-4D97-AF65-F5344CB8AC3E}">
        <p14:creationId xmlns:p14="http://schemas.microsoft.com/office/powerpoint/2010/main" val="2802181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4836" y="1156435"/>
            <a:ext cx="8026622" cy="2418972"/>
          </a:xfrm>
        </p:spPr>
        <p:txBody>
          <a:bodyPr>
            <a:noAutofit/>
          </a:bodyPr>
          <a:lstStyle/>
          <a:p>
            <a:r>
              <a:rPr lang="en-US" sz="4800" b="1" dirty="0" smtClean="0"/>
              <a:t>Jesus </a:t>
            </a:r>
            <a:r>
              <a:rPr lang="en-US" sz="4800" b="1" dirty="0"/>
              <a:t>walks on the water to get into the disciples’ boat and calm a storm. </a:t>
            </a:r>
          </a:p>
        </p:txBody>
      </p:sp>
      <p:sp>
        <p:nvSpPr>
          <p:cNvPr id="3" name="Subtitle 2"/>
          <p:cNvSpPr>
            <a:spLocks noGrp="1"/>
          </p:cNvSpPr>
          <p:nvPr>
            <p:ph type="subTitle" idx="1"/>
          </p:nvPr>
        </p:nvSpPr>
        <p:spPr>
          <a:xfrm>
            <a:off x="1371600" y="3886200"/>
            <a:ext cx="6400800" cy="848132"/>
          </a:xfrm>
        </p:spPr>
        <p:txBody>
          <a:bodyPr/>
          <a:lstStyle/>
          <a:p>
            <a:r>
              <a:rPr lang="en-US" dirty="0">
                <a:solidFill>
                  <a:schemeClr val="tx1"/>
                </a:solidFill>
              </a:rPr>
              <a:t>Mark 6:45-52</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2535" y="4685017"/>
            <a:ext cx="1269957" cy="1282600"/>
          </a:xfrm>
          <a:prstGeom prst="rect">
            <a:avLst/>
          </a:prstGeom>
        </p:spPr>
      </p:pic>
    </p:spTree>
    <p:extLst>
      <p:ext uri="{BB962C8B-B14F-4D97-AF65-F5344CB8AC3E}">
        <p14:creationId xmlns:p14="http://schemas.microsoft.com/office/powerpoint/2010/main" val="416985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8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4940" cy="6858000"/>
          </a:xfrm>
          <a:prstGeom prst="rect">
            <a:avLst/>
          </a:prstGeom>
        </p:spPr>
      </p:pic>
    </p:spTree>
    <p:extLst>
      <p:ext uri="{BB962C8B-B14F-4D97-AF65-F5344CB8AC3E}">
        <p14:creationId xmlns:p14="http://schemas.microsoft.com/office/powerpoint/2010/main" val="5877991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2300</TotalTime>
  <Words>3887</Words>
  <Application>Microsoft Macintosh PowerPoint</Application>
  <PresentationFormat>On-screen Show (4:3)</PresentationFormat>
  <Paragraphs>342</Paragraphs>
  <Slides>278</Slides>
  <Notes>0</Notes>
  <HiddenSlides>0</HiddenSlides>
  <MMClips>0</MMClips>
  <ScaleCrop>false</ScaleCrop>
  <HeadingPairs>
    <vt:vector size="4" baseType="variant">
      <vt:variant>
        <vt:lpstr>Theme</vt:lpstr>
      </vt:variant>
      <vt:variant>
        <vt:i4>1</vt:i4>
      </vt:variant>
      <vt:variant>
        <vt:lpstr>Slide Titles</vt:lpstr>
      </vt:variant>
      <vt:variant>
        <vt:i4>278</vt:i4>
      </vt:variant>
    </vt:vector>
  </HeadingPairs>
  <TitlesOfParts>
    <vt:vector size="279" baseType="lpstr">
      <vt:lpstr>Office Theme</vt:lpstr>
      <vt:lpstr>PowerPoint Presentation</vt:lpstr>
      <vt:lpstr>PowerPoint Presentation</vt:lpstr>
      <vt:lpstr>The Story Begins</vt:lpstr>
      <vt:lpstr>PowerPoint Presentation</vt:lpstr>
      <vt:lpstr>PowerPoint Presentation</vt:lpstr>
      <vt:lpstr>PowerPoint Presentation</vt:lpstr>
      <vt:lpstr>John the Baptizer prepares the way for Jesus.</vt:lpstr>
      <vt:lpstr>PowerPoint Presentation</vt:lpstr>
      <vt:lpstr>PowerPoint Presentation</vt:lpstr>
      <vt:lpstr>PowerPoint Presentation</vt:lpstr>
      <vt:lpstr>John Baptizes Jesus.</vt:lpstr>
      <vt:lpstr>PowerPoint Presentation</vt:lpstr>
      <vt:lpstr>PowerPoint Presentation</vt:lpstr>
      <vt:lpstr>Jesus is tempted in the wilderness.</vt:lpstr>
      <vt:lpstr>PowerPoint Presentation</vt:lpstr>
      <vt:lpstr>PowerPoint Presentation</vt:lpstr>
      <vt:lpstr>The ministry in Galilee begins. </vt:lpstr>
      <vt:lpstr>PowerPoint Presentation</vt:lpstr>
      <vt:lpstr>PowerPoint Presentation</vt:lpstr>
      <vt:lpstr>Jesus calls fishermen to be disciples.</vt:lpstr>
      <vt:lpstr>PowerPoint Presentation</vt:lpstr>
      <vt:lpstr>PowerPoint Presentation</vt:lpstr>
      <vt:lpstr>Jesus casts out an unclean spirit from a man in Capernaum.</vt:lpstr>
      <vt:lpstr>PowerPoint Presentation</vt:lpstr>
      <vt:lpstr>PowerPoint Presentation</vt:lpstr>
      <vt:lpstr>Jesus heals at Simon’s house.</vt:lpstr>
      <vt:lpstr>PowerPoint Presentation</vt:lpstr>
      <vt:lpstr>PowerPoint Presentation</vt:lpstr>
      <vt:lpstr>Jesus goes to a deserted place to pray.</vt:lpstr>
      <vt:lpstr>PowerPoint Presentation</vt:lpstr>
      <vt:lpstr>PowerPoint Presentation</vt:lpstr>
      <vt:lpstr>Jesus touches and heals a man with leprosy</vt:lpstr>
      <vt:lpstr>PowerPoint Presentation</vt:lpstr>
      <vt:lpstr>PowerPoint Presentation</vt:lpstr>
      <vt:lpstr>PowerPoint Presentation</vt:lpstr>
      <vt:lpstr>Jesus heals a paralyzed man and forgives his sins, while some scribes look on. </vt:lpstr>
      <vt:lpstr>PowerPoint Presentation</vt:lpstr>
      <vt:lpstr>PowerPoint Presentation</vt:lpstr>
      <vt:lpstr>PowerPoint Presentation</vt:lpstr>
      <vt:lpstr>Jesus calls the tax collector Levi to follow him and goes to his house to eat with other tax collectors and sinners. </vt:lpstr>
      <vt:lpstr>PowerPoint Presentation</vt:lpstr>
      <vt:lpstr>PowerPoint Presentation</vt:lpstr>
      <vt:lpstr>Jesus explains why his disciples are not fasting </vt:lpstr>
      <vt:lpstr>PowerPoint Presentation</vt:lpstr>
      <vt:lpstr>PowerPoint Presentation</vt:lpstr>
      <vt:lpstr>PowerPoint Presentation</vt:lpstr>
      <vt:lpstr>On the Sabbath, Jesus defends picking grain  and heals a man with a withered hand. </vt:lpstr>
      <vt:lpstr>PowerPoint Presentation</vt:lpstr>
      <vt:lpstr>PowerPoint Presentation</vt:lpstr>
      <vt:lpstr>PowerPoint Presentation</vt:lpstr>
      <vt:lpstr> Jesus teaches and heals many by the lake. </vt:lpstr>
      <vt:lpstr>PowerPoint Presentation</vt:lpstr>
      <vt:lpstr>PowerPoint Presentation</vt:lpstr>
      <vt:lpstr>Jesus appoints his twelve disciples </vt:lpstr>
      <vt:lpstr>PowerPoint Presentation</vt:lpstr>
      <vt:lpstr> The scribes accuse Jesus of having the demon Beelzebul. </vt:lpstr>
      <vt:lpstr>PowerPoint Presentation</vt:lpstr>
      <vt:lpstr>PowerPoint Presentation</vt:lpstr>
      <vt:lpstr> Who is Jesus’ family? </vt:lpstr>
      <vt:lpstr>PowerPoint Presentation</vt:lpstr>
      <vt:lpstr>PowerPoint Presentation</vt:lpstr>
      <vt:lpstr>Jesus tells a parable about a sower and explains the purpose of parables. </vt:lpstr>
      <vt:lpstr>PowerPoint Presentation</vt:lpstr>
      <vt:lpstr>PowerPoint Presentation</vt:lpstr>
      <vt:lpstr>PowerPoint Presentation</vt:lpstr>
      <vt:lpstr>The lamp and the bushel basket. </vt:lpstr>
      <vt:lpstr>PowerPoint Presentation</vt:lpstr>
      <vt:lpstr>Jesus tells more parables about seeds. </vt:lpstr>
      <vt:lpstr>PowerPoint Presentation</vt:lpstr>
      <vt:lpstr>PowerPoint Presentation</vt:lpstr>
      <vt:lpstr>PowerPoint Presentation</vt:lpstr>
      <vt:lpstr>Jesus calms a bad storm. </vt:lpstr>
      <vt:lpstr>PowerPoint Presentation</vt:lpstr>
      <vt:lpstr>PowerPoint Presentation</vt:lpstr>
      <vt:lpstr>PowerPoint Presentation</vt:lpstr>
      <vt:lpstr>Jesus casts a demon called Legion out of a man and into a herd of pigs in the country of the Gerasenes. </vt:lpstr>
      <vt:lpstr>PowerPoint Presentation</vt:lpstr>
      <vt:lpstr>PowerPoint Presentation</vt:lpstr>
      <vt:lpstr>PowerPoint Presentation</vt:lpstr>
      <vt:lpstr>Jesus restores the life of a little girl, daughter of Jairus, and heals a woman with severe bleeding </vt:lpstr>
      <vt:lpstr>PowerPoint Presentation</vt:lpstr>
      <vt:lpstr>PowerPoint Presentation</vt:lpstr>
      <vt:lpstr>PowerPoint Presentation</vt:lpstr>
      <vt:lpstr>The people from his home synagogue in Nazareth are offended by Jesus’ teaching. </vt:lpstr>
      <vt:lpstr>PowerPoint Presentation</vt:lpstr>
      <vt:lpstr>PowerPoint Presentation</vt:lpstr>
      <vt:lpstr>PowerPoint Presentation</vt:lpstr>
      <vt:lpstr>Jesus sends out his disciples in pairs to cast out unclean spirits. </vt:lpstr>
      <vt:lpstr>PowerPoint Presentation</vt:lpstr>
      <vt:lpstr>PowerPoint Presentation</vt:lpstr>
      <vt:lpstr>King Herod has John the Baptist arrested and beheaded. </vt:lpstr>
      <vt:lpstr>PowerPoint Presentation</vt:lpstr>
      <vt:lpstr>PowerPoint Presentation</vt:lpstr>
      <vt:lpstr>PowerPoint Presentation</vt:lpstr>
      <vt:lpstr>Jesus miraculously feeds a crowd of over five thousand people with two fish and five loaves </vt:lpstr>
      <vt:lpstr>PowerPoint Presentation</vt:lpstr>
      <vt:lpstr>PowerPoint Presentation</vt:lpstr>
      <vt:lpstr>Jesus walks on the water to get into the disciples’ boat and calm a storm. </vt:lpstr>
      <vt:lpstr>PowerPoint Presentation</vt:lpstr>
      <vt:lpstr>PowerPoint Presentation</vt:lpstr>
      <vt:lpstr>PowerPoint Presentation</vt:lpstr>
      <vt:lpstr>Jesus heals sick people in Gennesaret </vt:lpstr>
      <vt:lpstr>PowerPoint Presentation</vt:lpstr>
      <vt:lpstr>PowerPoint Presentation</vt:lpstr>
      <vt:lpstr>Some Pharisees and scribes criticize Jesus’ disciples for eating without properly washing their hands. </vt:lpstr>
      <vt:lpstr>PowerPoint Presentation</vt:lpstr>
      <vt:lpstr>PowerPoint Presentation</vt:lpstr>
      <vt:lpstr>PowerPoint Presentation</vt:lpstr>
      <vt:lpstr>Jesus heals the daughter of a Gentile woman in the region of Tyre. </vt:lpstr>
      <vt:lpstr>PowerPoint Presentation</vt:lpstr>
      <vt:lpstr>PowerPoint Presentation</vt:lpstr>
      <vt:lpstr>PowerPoint Presentation</vt:lpstr>
      <vt:lpstr>Jesus heals a deaf man near the Sea of Galilee in the region of the Decapolis. </vt:lpstr>
      <vt:lpstr>PowerPoint Presentation</vt:lpstr>
      <vt:lpstr>PowerPoint Presentation</vt:lpstr>
      <vt:lpstr>PowerPoint Presentation</vt:lpstr>
      <vt:lpstr>Jesus miraculously feeds four thousand people. </vt:lpstr>
      <vt:lpstr>PowerPoint Presentation</vt:lpstr>
      <vt:lpstr>The Pharisees test Jesus by asking him to show them a sign from heaven. </vt:lpstr>
      <vt:lpstr>PowerPoint Presentation</vt:lpstr>
      <vt:lpstr> Jesus questions his disciples who don’t seem to understand what is happening. </vt:lpstr>
      <vt:lpstr>PowerPoint Presentation</vt:lpstr>
      <vt:lpstr>PowerPoint Presentation</vt:lpstr>
      <vt:lpstr>Jesus heals a blind man at Bethsaida and sends him home. </vt:lpstr>
      <vt:lpstr>PowerPoint Presentation</vt:lpstr>
      <vt:lpstr>PowerPoint Presentation</vt:lpstr>
      <vt:lpstr>PowerPoint Presentation</vt:lpstr>
      <vt:lpstr>Jesus asks the disciples who people think he is </vt:lpstr>
      <vt:lpstr>PowerPoint Presentation</vt:lpstr>
      <vt:lpstr>PowerPoint Presentation</vt:lpstr>
      <vt:lpstr>Jesus tells his disciples that the Son of Man must suffer and die and be raised after three days.</vt:lpstr>
      <vt:lpstr>PowerPoint Presentation</vt:lpstr>
      <vt:lpstr>PowerPoint Presentation</vt:lpstr>
      <vt:lpstr>PowerPoint Presentation</vt:lpstr>
      <vt:lpstr>Peter, James, and John see Jesus changed (transfigured) in front of them. </vt:lpstr>
      <vt:lpstr>PowerPoint Presentation</vt:lpstr>
      <vt:lpstr>PowerPoint Presentation</vt:lpstr>
      <vt:lpstr>PowerPoint Presentation</vt:lpstr>
      <vt:lpstr>The disciples ask Jesus about Elijah. </vt:lpstr>
      <vt:lpstr>PowerPoint Presentation</vt:lpstr>
      <vt:lpstr>PowerPoint Presentation</vt:lpstr>
      <vt:lpstr>Jesus heals a boy who has an unclean spirit. </vt:lpstr>
      <vt:lpstr>PowerPoint Presentation</vt:lpstr>
      <vt:lpstr>Jesus tells his disciples again that the Son of Man is to be killed and then rise after three days. </vt:lpstr>
      <vt:lpstr>PowerPoint Presentation</vt:lpstr>
      <vt:lpstr>The disciples argue about which one of them is the greatest. </vt:lpstr>
      <vt:lpstr>PowerPoint Presentation</vt:lpstr>
      <vt:lpstr>PowerPoint Presentation</vt:lpstr>
      <vt:lpstr>   John tells Jesus about someone casting out demons in Jesus’ name.     </vt:lpstr>
      <vt:lpstr>PowerPoint Presentation</vt:lpstr>
      <vt:lpstr>Jesus gives a warning about being a poor example for little ones. </vt:lpstr>
      <vt:lpstr>PowerPoint Presentation</vt:lpstr>
      <vt:lpstr>Jesus answers questions about divorce. </vt:lpstr>
      <vt:lpstr>PowerPoint Presentation</vt:lpstr>
      <vt:lpstr>PowerPoint Presentation</vt:lpstr>
      <vt:lpstr>PowerPoint Presentation</vt:lpstr>
      <vt:lpstr>Jesus blesses some little children. </vt:lpstr>
      <vt:lpstr>PowerPoint Presentation</vt:lpstr>
      <vt:lpstr>PowerPoint Presentation</vt:lpstr>
      <vt:lpstr>PowerPoint Presentation</vt:lpstr>
      <vt:lpstr>Jesus tells a rich man what he must do to inherit eternal life. </vt:lpstr>
      <vt:lpstr>PowerPoint Presentation</vt:lpstr>
      <vt:lpstr>PowerPoint Presentation</vt:lpstr>
      <vt:lpstr>Jesus reminds his disciples on the road to Jerusalem that the Son of Man will be handed over to suffer and die. </vt:lpstr>
      <vt:lpstr>PowerPoint Presentation</vt:lpstr>
      <vt:lpstr>PowerPoint Presentation</vt:lpstr>
      <vt:lpstr>James and John request special places of honor at Jesus’ side. </vt:lpstr>
      <vt:lpstr>PowerPoint Presentation</vt:lpstr>
      <vt:lpstr>PowerPoint Presentation</vt:lpstr>
      <vt:lpstr>PowerPoint Presentation</vt:lpstr>
      <vt:lpstr>Jesus heals a blind man named Bartimaeus who calls Jesus “Son of David.” </vt:lpstr>
      <vt:lpstr>PowerPoint Presentation</vt:lpstr>
      <vt:lpstr>PowerPoint Presentation</vt:lpstr>
      <vt:lpstr>PowerPoint Presentation</vt:lpstr>
      <vt:lpstr>Jesus rides into Jerusalem on a colt to the sound of cheering crowds. </vt:lpstr>
      <vt:lpstr>PowerPoint Presentation</vt:lpstr>
      <vt:lpstr>PowerPoint Presentation</vt:lpstr>
      <vt:lpstr>PowerPoint Presentation</vt:lpstr>
      <vt:lpstr>Jesus drives a bunch of money changers and merchants out of the courtyard of the temple. </vt:lpstr>
      <vt:lpstr>PowerPoint Presentation</vt:lpstr>
      <vt:lpstr>PowerPoint Presentation</vt:lpstr>
      <vt:lpstr>PowerPoint Presentation</vt:lpstr>
      <vt:lpstr>Jesus teaches lessons about faith, prayer, and forgiveness beside the withered fig tree. </vt:lpstr>
      <vt:lpstr>PowerPoint Presentation</vt:lpstr>
      <vt:lpstr>PowerPoint Presentation</vt:lpstr>
      <vt:lpstr>The chief priests, scribes, and elders question where Jesus gets his authority to do what he does and says </vt:lpstr>
      <vt:lpstr>PowerPoint Presentation</vt:lpstr>
      <vt:lpstr>PowerPoint Presentation</vt:lpstr>
      <vt:lpstr>PowerPoint Presentation</vt:lpstr>
      <vt:lpstr>Jesus tells a parable about how some wicked people renting land killed the landowner’s son. </vt:lpstr>
      <vt:lpstr>PowerPoint Presentation</vt:lpstr>
      <vt:lpstr>Jesus answers a question about paying taxes. </vt:lpstr>
      <vt:lpstr>PowerPoint Presentation</vt:lpstr>
      <vt:lpstr>PowerPoint Presentation</vt:lpstr>
      <vt:lpstr>PowerPoint Presentation</vt:lpstr>
      <vt:lpstr>Jesus responds to the Sadducees’ trick question concerning marriage in the resurrection. </vt:lpstr>
      <vt:lpstr>PowerPoint Presentation</vt:lpstr>
      <vt:lpstr>PowerPoint Presentation</vt:lpstr>
      <vt:lpstr>Jesus answers the scribes’ question about which commandment is most important. </vt:lpstr>
      <vt:lpstr>PowerPoint Presentation</vt:lpstr>
      <vt:lpstr>PowerPoint Presentation</vt:lpstr>
      <vt:lpstr>PowerPoint Presentation</vt:lpstr>
      <vt:lpstr>Jesus teaches in the temple. He speaks harsh words about the scribes and points to a poor widow’s offering. </vt:lpstr>
      <vt:lpstr>PowerPoint Presentation</vt:lpstr>
      <vt:lpstr>PowerPoint Presentation</vt:lpstr>
      <vt:lpstr>PowerPoint Presentation</vt:lpstr>
      <vt:lpstr>Jesus predicts the destruction of the temple in Jerusalem. </vt:lpstr>
      <vt:lpstr>PowerPoint Presentation</vt:lpstr>
      <vt:lpstr>PowerPoint Presentation</vt:lpstr>
      <vt:lpstr>Jesus warns about how the disciples and others in Judea will face persecution and suffering </vt:lpstr>
      <vt:lpstr>PowerPoint Presentation</vt:lpstr>
      <vt:lpstr>PowerPoint Presentation</vt:lpstr>
      <vt:lpstr>Jesus describes the coming of the Son of Man and tells his disciples to be watchful at all times. </vt:lpstr>
      <vt:lpstr>PowerPoint Presentation</vt:lpstr>
      <vt:lpstr>PowerPoint Presentation</vt:lpstr>
      <vt:lpstr>The chief priests and scribes meet to decide when to arrest and kill Jesus. </vt:lpstr>
      <vt:lpstr>PowerPoint Presentation</vt:lpstr>
      <vt:lpstr>PowerPoint Presentation</vt:lpstr>
      <vt:lpstr>PowerPoint Presentation</vt:lpstr>
      <vt:lpstr>A woman pours costly oil on Jesus at a house in Bethany. </vt:lpstr>
      <vt:lpstr>PowerPoint Presentation</vt:lpstr>
      <vt:lpstr>PowerPoint Presentation</vt:lpstr>
      <vt:lpstr>PowerPoint Presentation</vt:lpstr>
      <vt:lpstr>The disciple Judas Iscariot tells the chief priests that he will betray Jesus to them. </vt:lpstr>
      <vt:lpstr>PowerPoint Presentation</vt:lpstr>
      <vt:lpstr>PowerPoint Presentation</vt:lpstr>
      <vt:lpstr>Jesus eats the Passover meal with his disciples. </vt:lpstr>
      <vt:lpstr>PowerPoint Presentation</vt:lpstr>
      <vt:lpstr>PowerPoint Presentation</vt:lpstr>
      <vt:lpstr>PowerPoint Presentation</vt:lpstr>
      <vt:lpstr>Jesus tells Peter that Peter will deny him three times before the night is over. </vt:lpstr>
      <vt:lpstr>PowerPoint Presentation</vt:lpstr>
      <vt:lpstr>Distressed and deeply grieved, Jesus prays at Gethsemane, while the disciples lay sleeping. </vt:lpstr>
      <vt:lpstr>PowerPoint Presentation</vt:lpstr>
      <vt:lpstr>PowerPoint Presentation</vt:lpstr>
      <vt:lpstr>Judas leads a crowd with chief priests, scribes, and elders to Jesus and betrays him by kissing him.</vt:lpstr>
      <vt:lpstr>PowerPoint Presentation</vt:lpstr>
      <vt:lpstr>PowerPoint Presentation</vt:lpstr>
      <vt:lpstr>Jesus is brought to face the high priest and the council of chief priests and elders.</vt:lpstr>
      <vt:lpstr>PowerPoint Presentation</vt:lpstr>
      <vt:lpstr>PowerPoint Presentation</vt:lpstr>
      <vt:lpstr>PowerPoint Presentation</vt:lpstr>
      <vt:lpstr>The disciple Peter denies that he knows Jesus three times. </vt:lpstr>
      <vt:lpstr>PowerPoint Presentation</vt:lpstr>
      <vt:lpstr>PowerPoint Presentation</vt:lpstr>
      <vt:lpstr>The council brings Jesus to the Roman governor Pontius Pilate. </vt:lpstr>
      <vt:lpstr>PowerPoint Presentation</vt:lpstr>
      <vt:lpstr>PowerPoint Presentation</vt:lpstr>
      <vt:lpstr>The crowd demands that Pilate release the prisoner Barabbas and have Jesus crucified. </vt:lpstr>
      <vt:lpstr>PowerPoint Presentation</vt:lpstr>
      <vt:lpstr>PowerPoint Presentation</vt:lpstr>
      <vt:lpstr>PowerPoint Presentation</vt:lpstr>
      <vt:lpstr>Some soldiers put a purple robe and a crown of thorns on Jesus and make fun of him. </vt:lpstr>
      <vt:lpstr>PowerPoint Presentation</vt:lpstr>
      <vt:lpstr>PowerPoint Presentation</vt:lpstr>
      <vt:lpstr>PowerPoint Presentation</vt:lpstr>
      <vt:lpstr>Jesus is led to the place called Golgotha and nailed to a cross that stood between the crosses of two thieves. </vt:lpstr>
      <vt:lpstr>PowerPoint Presentation</vt:lpstr>
      <vt:lpstr>PowerPoint Presentation</vt:lpstr>
      <vt:lpstr>PowerPoint Presentation</vt:lpstr>
      <vt:lpstr>Jesus cries out from the cross and then breathes his last and dies. The temple curtain is ripped from top to bottom. </vt:lpstr>
      <vt:lpstr>PowerPoint Presentation</vt:lpstr>
      <vt:lpstr>PowerPoint Presentation</vt:lpstr>
      <vt:lpstr>PowerPoint Presentation</vt:lpstr>
      <vt:lpstr>As Jesus dies alone, a Roman centurion watches and makes a remarkable confession. </vt:lpstr>
      <vt:lpstr>PowerPoint Presentation</vt:lpstr>
      <vt:lpstr>PowerPoint Presentation</vt:lpstr>
      <vt:lpstr>PowerPoint Presentation</vt:lpstr>
      <vt:lpstr>Joseph of Arimathea, a member of the Sanhedrin gets permission from Pilate to give Jesus a proper burial in a tomb. </vt:lpstr>
      <vt:lpstr>PowerPoint Presentation</vt:lpstr>
      <vt:lpstr>PowerPoint Presentation</vt:lpstr>
      <vt:lpstr>A young man dressed in white tells the women who come to the tomb that Jesus has been raised from death.</vt:lpstr>
      <vt:lpstr>PowerPoint Presentation</vt:lpstr>
      <vt:lpstr>PowerPoint Presentation</vt:lpstr>
      <vt:lpstr>The Gospel of Mark: The NeverEnding Story </vt:lpstr>
      <vt:lpstr>PowerPoint Presentation</vt:lpstr>
      <vt:lpstr>PowerPoint Presentation</vt:lpstr>
      <vt:lpstr>PowerPoint Presentation</vt:lpstr>
    </vt:vector>
  </TitlesOfParts>
  <Company>Northwest Synod of Wisconsin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Kaufmann</dc:creator>
  <cp:lastModifiedBy>Greg Kaufmann</cp:lastModifiedBy>
  <cp:revision>181</cp:revision>
  <dcterms:created xsi:type="dcterms:W3CDTF">2015-06-29T16:58:12Z</dcterms:created>
  <dcterms:modified xsi:type="dcterms:W3CDTF">2015-07-25T02:24:50Z</dcterms:modified>
</cp:coreProperties>
</file>